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304" r:id="rId2"/>
    <p:sldId id="325" r:id="rId3"/>
    <p:sldId id="326" r:id="rId4"/>
    <p:sldId id="327" r:id="rId5"/>
    <p:sldId id="329" r:id="rId6"/>
    <p:sldId id="330" r:id="rId7"/>
    <p:sldId id="331" r:id="rId8"/>
    <p:sldId id="334" r:id="rId9"/>
    <p:sldId id="335" r:id="rId10"/>
    <p:sldId id="336" r:id="rId11"/>
    <p:sldId id="337" r:id="rId12"/>
    <p:sldId id="319" r:id="rId13"/>
    <p:sldId id="339" r:id="rId14"/>
    <p:sldId id="340"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61E0759-D8A5-4E4D-9F07-4F1EBD48828F}">
          <p14:sldIdLst>
            <p14:sldId id="304"/>
            <p14:sldId id="325"/>
            <p14:sldId id="326"/>
            <p14:sldId id="327"/>
            <p14:sldId id="329"/>
            <p14:sldId id="330"/>
            <p14:sldId id="331"/>
            <p14:sldId id="334"/>
            <p14:sldId id="335"/>
            <p14:sldId id="336"/>
            <p14:sldId id="337"/>
            <p14:sldId id="319"/>
            <p14:sldId id="339"/>
            <p14:sldId id="34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D6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55"/>
    <p:restoredTop sz="73641" autoAdjust="0"/>
  </p:normalViewPr>
  <p:slideViewPr>
    <p:cSldViewPr>
      <p:cViewPr varScale="1">
        <p:scale>
          <a:sx n="67" d="100"/>
          <a:sy n="67" d="100"/>
        </p:scale>
        <p:origin x="2400" y="1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1C18E9-D39B-4F40-AEE6-A342581434EC}" type="datetimeFigureOut">
              <a:rPr lang="en-GB" smtClean="0"/>
              <a:t>19/05/2017</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564F992-8957-4AD9-947E-2A1E53CC1516}" type="slidenum">
              <a:rPr lang="en-GB" smtClean="0"/>
              <a:t>‹#›</a:t>
            </a:fld>
            <a:endParaRPr lang="en-GB"/>
          </a:p>
        </p:txBody>
      </p:sp>
    </p:spTree>
    <p:extLst>
      <p:ext uri="{BB962C8B-B14F-4D97-AF65-F5344CB8AC3E}">
        <p14:creationId xmlns:p14="http://schemas.microsoft.com/office/powerpoint/2010/main" val="14716321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564F992-8957-4AD9-947E-2A1E53CC1516}" type="slidenum">
              <a:rPr lang="en-GB" smtClean="0"/>
              <a:t>1</a:t>
            </a:fld>
            <a:endParaRPr lang="en-GB"/>
          </a:p>
        </p:txBody>
      </p:sp>
    </p:spTree>
    <p:extLst>
      <p:ext uri="{BB962C8B-B14F-4D97-AF65-F5344CB8AC3E}">
        <p14:creationId xmlns:p14="http://schemas.microsoft.com/office/powerpoint/2010/main" val="8056971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Ultimately we want the system to stay responsive, even when things get busy.</a:t>
            </a:r>
          </a:p>
          <a:p>
            <a:endParaRPr lang="en-GB" baseline="0" dirty="0" smtClean="0"/>
          </a:p>
          <a:p>
            <a:r>
              <a:rPr lang="en-GB" baseline="0" dirty="0" smtClean="0"/>
              <a:t>An elastic system is one that scale up or down depending on demand.</a:t>
            </a:r>
          </a:p>
          <a:p>
            <a:r>
              <a:rPr lang="en-GB" baseline="0" dirty="0" smtClean="0"/>
              <a:t>If we see more traffic hitting the system, we scale up, we create more instances of key components, automatically and we begin to send messages to those components.</a:t>
            </a:r>
          </a:p>
          <a:p>
            <a:r>
              <a:rPr lang="en-GB" baseline="0" dirty="0" smtClean="0"/>
              <a:t>When things get quieter, we scale down and go back to fewer instances of our components.</a:t>
            </a:r>
          </a:p>
          <a:p>
            <a:endParaRPr lang="en-GB" baseline="0" dirty="0" smtClean="0"/>
          </a:p>
          <a:p>
            <a:r>
              <a:rPr lang="en-GB" baseline="0" dirty="0" smtClean="0"/>
              <a:t>To make sure our system can be elastic, we need to ensure there are no bottlenecks in our system.  No golden components that all the messages flow through.  If it can’t be replicated and have inputs distributed across it, then its not elastic.</a:t>
            </a:r>
          </a:p>
          <a:p>
            <a:endParaRPr lang="en-GB" baseline="0" dirty="0" smtClean="0"/>
          </a:p>
          <a:p>
            <a:r>
              <a:rPr lang="en-GB" baseline="0" dirty="0" smtClean="0"/>
              <a:t>Elastic systems should scale based on performance metrics, they are how we know when to scale.  You can do it reactively or you can do it proactively.  It depends on how fancy you want to get.</a:t>
            </a:r>
          </a:p>
          <a:p>
            <a:endParaRPr lang="en-GB" baseline="0" dirty="0" smtClean="0"/>
          </a:p>
          <a:p>
            <a:r>
              <a:rPr lang="en-GB" baseline="0" dirty="0" smtClean="0"/>
              <a:t>The clincher is that scaling shouldn’t require any fancy software or hardware.  With modern platforms, using commodity hardware and software is entirely possible.</a:t>
            </a:r>
          </a:p>
        </p:txBody>
      </p:sp>
      <p:sp>
        <p:nvSpPr>
          <p:cNvPr id="4" name="Slide Number Placeholder 3"/>
          <p:cNvSpPr>
            <a:spLocks noGrp="1"/>
          </p:cNvSpPr>
          <p:nvPr>
            <p:ph type="sldNum" sz="quarter" idx="10"/>
          </p:nvPr>
        </p:nvSpPr>
        <p:spPr/>
        <p:txBody>
          <a:bodyPr/>
          <a:lstStyle/>
          <a:p>
            <a:fld id="{5564F992-8957-4AD9-947E-2A1E53CC1516}" type="slidenum">
              <a:rPr lang="en-GB" smtClean="0"/>
              <a:t>10</a:t>
            </a:fld>
            <a:endParaRPr lang="en-GB"/>
          </a:p>
        </p:txBody>
      </p:sp>
    </p:spTree>
    <p:extLst>
      <p:ext uri="{BB962C8B-B14F-4D97-AF65-F5344CB8AC3E}">
        <p14:creationId xmlns:p14="http://schemas.microsoft.com/office/powerpoint/2010/main" val="1070875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Being message driven given us lots of benefits and is the key enabler for Reactive Systems.</a:t>
            </a:r>
          </a:p>
          <a:p>
            <a:endParaRPr lang="en-GB" baseline="0" dirty="0" smtClean="0"/>
          </a:p>
          <a:p>
            <a:r>
              <a:rPr lang="en-GB" baseline="0" dirty="0" smtClean="0"/>
              <a:t>By passing messages asynchronously between our components we ensure that we don</a:t>
            </a:r>
            <a:r>
              <a:rPr lang="mr-IN" baseline="0" dirty="0" smtClean="0"/>
              <a:t>’</a:t>
            </a:r>
            <a:r>
              <a:rPr lang="en-GB" baseline="0" dirty="0" smtClean="0"/>
              <a:t>t have to have a direct, long lived connection between our components where one component is holding the connection open until it gets a response from another component.</a:t>
            </a:r>
          </a:p>
          <a:p>
            <a:endParaRPr lang="en-GB" baseline="0" dirty="0" smtClean="0"/>
          </a:p>
          <a:p>
            <a:r>
              <a:rPr lang="en-GB" baseline="0" dirty="0" smtClean="0"/>
              <a:t>By passing messages we are encouraged to be clear about what each component does and what its responsible for.</a:t>
            </a:r>
          </a:p>
          <a:p>
            <a:r>
              <a:rPr lang="en-GB" baseline="0" dirty="0" smtClean="0"/>
              <a:t>We are encouraged to have clear boundaries between components and clear contracts for their behaviour.</a:t>
            </a:r>
          </a:p>
          <a:p>
            <a:endParaRPr lang="en-GB" baseline="0" dirty="0" smtClean="0"/>
          </a:p>
          <a:p>
            <a:r>
              <a:rPr lang="en-GB" baseline="0" dirty="0" smtClean="0"/>
              <a:t>By not having direct </a:t>
            </a:r>
            <a:r>
              <a:rPr lang="en-GB" baseline="0" dirty="0" err="1" smtClean="0"/>
              <a:t>comms</a:t>
            </a:r>
            <a:r>
              <a:rPr lang="en-GB" baseline="0" dirty="0" smtClean="0"/>
              <a:t> between components we can move components around (location transparency) and by monitoring the number of messages being passed around we can judge system load, scale up or down as needed and control the flow of messages between components.</a:t>
            </a:r>
          </a:p>
          <a:p>
            <a:endParaRPr lang="en-GB" baseline="0" dirty="0" smtClean="0"/>
          </a:p>
          <a:p>
            <a:r>
              <a:rPr lang="en-GB" baseline="0" dirty="0" smtClean="0"/>
              <a:t>By using back pressure one component can signal to another that it getting overwhelmed and tell the producer to slow down.  This gives us a lot more efficiency in our systems and stops slow components being knocked over by faster components.  Components are related but not coupled. We have lots of flexibility in our systems</a:t>
            </a:r>
          </a:p>
        </p:txBody>
      </p:sp>
      <p:sp>
        <p:nvSpPr>
          <p:cNvPr id="4" name="Slide Number Placeholder 3"/>
          <p:cNvSpPr>
            <a:spLocks noGrp="1"/>
          </p:cNvSpPr>
          <p:nvPr>
            <p:ph type="sldNum" sz="quarter" idx="10"/>
          </p:nvPr>
        </p:nvSpPr>
        <p:spPr/>
        <p:txBody>
          <a:bodyPr/>
          <a:lstStyle/>
          <a:p>
            <a:fld id="{5564F992-8957-4AD9-947E-2A1E53CC1516}" type="slidenum">
              <a:rPr lang="en-GB" smtClean="0"/>
              <a:t>11</a:t>
            </a:fld>
            <a:endParaRPr lang="en-GB"/>
          </a:p>
        </p:txBody>
      </p:sp>
    </p:spTree>
    <p:extLst>
      <p:ext uri="{BB962C8B-B14F-4D97-AF65-F5344CB8AC3E}">
        <p14:creationId xmlns:p14="http://schemas.microsoft.com/office/powerpoint/2010/main" val="18235029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As our user expectations have changed, and indeed the number of users our systems get and the way those users interact with our system has changed, we have had to change how we build our systems.</a:t>
            </a:r>
            <a:endParaRPr lang="en-US" b="0" dirty="0" smtClean="0">
              <a:effectLst/>
            </a:endParaRPr>
          </a:p>
          <a:p>
            <a:pPr rtl="0"/>
            <a:r>
              <a:rPr lang="en-US" sz="1200" b="0" i="0" u="none" strike="noStrike" kern="1200" dirty="0" smtClean="0">
                <a:solidFill>
                  <a:schemeClr val="tx1"/>
                </a:solidFill>
                <a:effectLst/>
                <a:latin typeface="+mn-lt"/>
                <a:ea typeface="+mn-ea"/>
                <a:cs typeface="+mn-cs"/>
              </a:rPr>
              <a:t>As you are probably painfully aware, the art of system development changes regularly.  </a:t>
            </a:r>
            <a:endParaRPr lang="en-US" b="0" dirty="0" smtClean="0">
              <a:effectLst/>
            </a:endParaRPr>
          </a:p>
          <a:p>
            <a:pPr rtl="0"/>
            <a:r>
              <a:rPr lang="en-US" sz="1200" b="0" i="0" u="none" strike="noStrike" kern="1200" dirty="0" smtClean="0">
                <a:solidFill>
                  <a:schemeClr val="tx1"/>
                </a:solidFill>
                <a:effectLst/>
                <a:latin typeface="+mn-lt"/>
                <a:ea typeface="+mn-ea"/>
                <a:cs typeface="+mn-cs"/>
              </a:rPr>
              <a:t>New ideas emerge, old ideas die off, old ideas re-appear.</a:t>
            </a:r>
            <a:endParaRPr lang="en-US" b="0" dirty="0" smtClean="0">
              <a:effectLst/>
            </a:endParaRPr>
          </a:p>
          <a:p>
            <a:pPr rtl="0"/>
            <a:r>
              <a:rPr lang="en-US" b="0" dirty="0" smtClean="0">
                <a:effectLst/>
              </a:rPr>
              <a:t/>
            </a:r>
            <a:br>
              <a:rPr lang="en-US" b="0" dirty="0" smtClean="0">
                <a:effectLst/>
              </a:rPr>
            </a:br>
            <a:r>
              <a:rPr lang="en-US" sz="1200" b="0" i="0" u="none" strike="noStrike" kern="1200" dirty="0" smtClean="0">
                <a:solidFill>
                  <a:schemeClr val="tx1"/>
                </a:solidFill>
                <a:effectLst/>
                <a:latin typeface="+mn-lt"/>
                <a:ea typeface="+mn-ea"/>
                <a:cs typeface="+mn-cs"/>
              </a:rPr>
              <a:t>In the past, we had tens of servers, thousands of users and hours of offline maintenance and Gigabytes of storage.</a:t>
            </a:r>
            <a:endParaRPr lang="en-US" b="0" dirty="0" smtClean="0">
              <a:effectLst/>
            </a:endParaRPr>
          </a:p>
          <a:p>
            <a:pPr rtl="0"/>
            <a:r>
              <a:rPr lang="en-US" b="0" dirty="0" smtClean="0">
                <a:effectLst/>
              </a:rPr>
              <a:t/>
            </a:r>
            <a:br>
              <a:rPr lang="en-US" b="0" dirty="0" smtClean="0">
                <a:effectLst/>
              </a:rPr>
            </a:br>
            <a:r>
              <a:rPr lang="en-US" sz="1200" b="0" i="0" u="none" strike="noStrike" kern="1200" dirty="0" smtClean="0">
                <a:solidFill>
                  <a:schemeClr val="tx1"/>
                </a:solidFill>
                <a:effectLst/>
                <a:latin typeface="+mn-lt"/>
                <a:ea typeface="+mn-ea"/>
                <a:cs typeface="+mn-cs"/>
              </a:rPr>
              <a:t>Now we have potentially thousands of servers, hundreds of thousands of users, downtime is not tolerated and Petabytes of data is generated.</a:t>
            </a:r>
            <a:endParaRPr lang="en-US" b="0" dirty="0" smtClean="0">
              <a:effectLst/>
            </a:endParaRPr>
          </a:p>
          <a:p>
            <a:pPr rtl="0"/>
            <a:r>
              <a:rPr lang="en-US" sz="1200" b="0" i="0" u="none" strike="noStrike" kern="1200" dirty="0" smtClean="0">
                <a:solidFill>
                  <a:schemeClr val="tx1"/>
                </a:solidFill>
                <a:effectLst/>
                <a:latin typeface="+mn-lt"/>
                <a:ea typeface="+mn-ea"/>
                <a:cs typeface="+mn-cs"/>
              </a:rPr>
              <a:t>Managing these kinds of systems is no trivial matter.</a:t>
            </a:r>
            <a:endParaRPr lang="en-US" b="0" dirty="0" smtClean="0">
              <a:effectLst/>
            </a:endParaRPr>
          </a:p>
          <a:p>
            <a:pPr rtl="0"/>
            <a:r>
              <a:rPr lang="en-US" b="0" dirty="0" smtClean="0">
                <a:effectLst/>
              </a:rPr>
              <a:t/>
            </a:r>
            <a:br>
              <a:rPr lang="en-US" b="0" dirty="0" smtClean="0">
                <a:effectLst/>
              </a:rPr>
            </a:br>
            <a:r>
              <a:rPr lang="en-US" sz="1200" b="0" i="0" u="none" strike="noStrike" kern="1200" dirty="0" smtClean="0">
                <a:solidFill>
                  <a:schemeClr val="tx1"/>
                </a:solidFill>
                <a:effectLst/>
                <a:latin typeface="+mn-lt"/>
                <a:ea typeface="+mn-ea"/>
                <a:cs typeface="+mn-cs"/>
              </a:rPr>
              <a:t>In face of these fairly radical changes, the tools and techniques we use to build system has had to change.</a:t>
            </a:r>
          </a:p>
          <a:p>
            <a:pPr rtl="0"/>
            <a:endParaRPr lang="en-US" sz="1200" b="0" i="0" u="none" strike="noStrike" kern="1200" dirty="0" smtClean="0">
              <a:solidFill>
                <a:schemeClr val="tx1"/>
              </a:solidFill>
              <a:effectLst/>
              <a:latin typeface="+mn-lt"/>
              <a:ea typeface="+mn-ea"/>
              <a:cs typeface="+mn-cs"/>
            </a:endParaRPr>
          </a:p>
          <a:p>
            <a:pPr rtl="0"/>
            <a:endParaRPr lang="en-US" b="0" dirty="0" smtClean="0">
              <a:effectLst/>
            </a:endParaRPr>
          </a:p>
          <a:p>
            <a:pPr rtl="0"/>
            <a:r>
              <a:rPr lang="en-US" b="0" dirty="0" smtClean="0">
                <a:effectLst/>
              </a:rPr>
              <a:t/>
            </a:r>
            <a:br>
              <a:rPr lang="en-US" b="0" dirty="0" smtClean="0">
                <a:effectLst/>
              </a:rPr>
            </a:br>
            <a:r>
              <a:rPr lang="en-US" b="0" dirty="0" smtClean="0">
                <a:effectLst/>
              </a:rPr>
              <a:t/>
            </a:r>
            <a:br>
              <a:rPr lang="en-US" b="0" dirty="0" smtClean="0">
                <a:effectLst/>
              </a:rPr>
            </a:br>
            <a:r>
              <a:rPr lang="en-US" b="0" dirty="0" smtClean="0">
                <a:effectLst/>
              </a:rPr>
              <a:t/>
            </a:r>
            <a:br>
              <a:rPr lang="en-US" b="0" dirty="0" smtClean="0">
                <a:effectLst/>
              </a:rPr>
            </a:br>
            <a:r>
              <a:rPr lang="en-US" b="0" dirty="0" smtClean="0">
                <a:effectLst/>
              </a:rPr>
              <a:t/>
            </a:r>
            <a:br>
              <a:rPr lang="en-US" b="0" dirty="0" smtClean="0">
                <a:effectLst/>
              </a:rPr>
            </a:br>
            <a:endParaRPr lang="en-GB" dirty="0"/>
          </a:p>
        </p:txBody>
      </p:sp>
      <p:sp>
        <p:nvSpPr>
          <p:cNvPr id="4" name="Slide Number Placeholder 3"/>
          <p:cNvSpPr>
            <a:spLocks noGrp="1"/>
          </p:cNvSpPr>
          <p:nvPr>
            <p:ph type="sldNum" sz="quarter" idx="10"/>
          </p:nvPr>
        </p:nvSpPr>
        <p:spPr/>
        <p:txBody>
          <a:bodyPr/>
          <a:lstStyle/>
          <a:p>
            <a:fld id="{5564F992-8957-4AD9-947E-2A1E53CC1516}" type="slidenum">
              <a:rPr lang="en-GB" smtClean="0"/>
              <a:t>12</a:t>
            </a:fld>
            <a:endParaRPr lang="en-GB"/>
          </a:p>
        </p:txBody>
      </p:sp>
    </p:spTree>
    <p:extLst>
      <p:ext uri="{BB962C8B-B14F-4D97-AF65-F5344CB8AC3E}">
        <p14:creationId xmlns:p14="http://schemas.microsoft.com/office/powerpoint/2010/main" val="805697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To be fair, we’ve had</a:t>
            </a:r>
            <a:r>
              <a:rPr lang="en-US" sz="1200" b="0" i="0" u="none" strike="noStrike" kern="1200" baseline="0" dirty="0" smtClean="0">
                <a:solidFill>
                  <a:schemeClr val="tx1"/>
                </a:solidFill>
                <a:effectLst/>
                <a:latin typeface="+mn-lt"/>
                <a:ea typeface="+mn-ea"/>
                <a:cs typeface="+mn-cs"/>
              </a:rPr>
              <a:t> a go at this before.</a:t>
            </a:r>
          </a:p>
          <a:p>
            <a:pPr rtl="0"/>
            <a:endParaRPr lang="en-US" sz="1200" b="0" i="0" u="none" strike="noStrike" kern="1200" baseline="0" dirty="0" smtClean="0">
              <a:solidFill>
                <a:schemeClr val="tx1"/>
              </a:solidFill>
              <a:effectLst/>
              <a:latin typeface="+mn-lt"/>
              <a:ea typeface="+mn-ea"/>
              <a:cs typeface="+mn-cs"/>
            </a:endParaRPr>
          </a:p>
          <a:p>
            <a:pPr rtl="0"/>
            <a:r>
              <a:rPr lang="en-US" sz="1200" b="0" i="0" u="none" strike="noStrike" kern="1200" baseline="0" dirty="0" smtClean="0">
                <a:solidFill>
                  <a:schemeClr val="tx1"/>
                </a:solidFill>
                <a:effectLst/>
                <a:latin typeface="+mn-lt"/>
                <a:ea typeface="+mn-ea"/>
                <a:cs typeface="+mn-cs"/>
              </a:rPr>
              <a:t>We started with </a:t>
            </a:r>
            <a:r>
              <a:rPr lang="en-US" sz="1200" b="1" i="0" u="none" strike="noStrike" kern="1200" baseline="0" dirty="0" smtClean="0">
                <a:solidFill>
                  <a:schemeClr val="tx1"/>
                </a:solidFill>
                <a:effectLst/>
                <a:latin typeface="+mn-lt"/>
                <a:ea typeface="+mn-ea"/>
                <a:cs typeface="+mn-cs"/>
              </a:rPr>
              <a:t>Monoliths</a:t>
            </a:r>
            <a:r>
              <a:rPr lang="en-US" sz="1200" b="0" i="0" u="none" strike="noStrike" kern="1200" baseline="0" dirty="0" smtClean="0">
                <a:solidFill>
                  <a:schemeClr val="tx1"/>
                </a:solidFill>
                <a:effectLst/>
                <a:latin typeface="+mn-lt"/>
                <a:ea typeface="+mn-ea"/>
                <a:cs typeface="+mn-cs"/>
              </a:rPr>
              <a:t>.  All the logic, all the data, all together in one big lump.  If a part fails, then everything dies and you have a bad day.</a:t>
            </a:r>
          </a:p>
          <a:p>
            <a:pPr rtl="0"/>
            <a:endParaRPr lang="en-US" sz="1200" b="0" i="0" u="none" strike="noStrike" kern="1200" baseline="0" dirty="0" smtClean="0">
              <a:solidFill>
                <a:schemeClr val="tx1"/>
              </a:solidFill>
              <a:effectLst/>
              <a:latin typeface="+mn-lt"/>
              <a:ea typeface="+mn-ea"/>
              <a:cs typeface="+mn-cs"/>
            </a:endParaRPr>
          </a:p>
          <a:p>
            <a:pPr rtl="0"/>
            <a:r>
              <a:rPr lang="en-US" sz="1200" b="0" i="0" u="none" strike="noStrike" kern="1200" baseline="0" dirty="0" smtClean="0">
                <a:solidFill>
                  <a:schemeClr val="tx1"/>
                </a:solidFill>
                <a:effectLst/>
                <a:latin typeface="+mn-lt"/>
                <a:ea typeface="+mn-ea"/>
                <a:cs typeface="+mn-cs"/>
              </a:rPr>
              <a:t>Then arguably we moved to </a:t>
            </a:r>
            <a:r>
              <a:rPr lang="en-US" sz="1200" b="1" i="0" u="none" strike="noStrike" kern="1200" baseline="0" dirty="0" err="1" smtClean="0">
                <a:solidFill>
                  <a:schemeClr val="tx1"/>
                </a:solidFill>
                <a:effectLst/>
                <a:latin typeface="+mn-lt"/>
                <a:ea typeface="+mn-ea"/>
                <a:cs typeface="+mn-cs"/>
              </a:rPr>
              <a:t>Microliths</a:t>
            </a:r>
            <a:r>
              <a:rPr lang="en-US" sz="1200" b="1" i="0" u="none" strike="noStrike" kern="1200" baseline="0" dirty="0" smtClean="0">
                <a:solidFill>
                  <a:schemeClr val="tx1"/>
                </a:solidFill>
                <a:effectLst/>
                <a:latin typeface="+mn-lt"/>
                <a:ea typeface="+mn-ea"/>
                <a:cs typeface="+mn-cs"/>
              </a:rPr>
              <a:t>, </a:t>
            </a:r>
            <a:r>
              <a:rPr lang="en-US" sz="1200" b="0" i="0" u="none" strike="noStrike" kern="1200" baseline="0" dirty="0" smtClean="0">
                <a:solidFill>
                  <a:schemeClr val="tx1"/>
                </a:solidFill>
                <a:effectLst/>
                <a:latin typeface="+mn-lt"/>
                <a:ea typeface="+mn-ea"/>
                <a:cs typeface="+mn-cs"/>
              </a:rPr>
              <a:t>and these look a bit like </a:t>
            </a:r>
            <a:r>
              <a:rPr lang="en-US" sz="1200" b="0" i="0" u="none" strike="noStrike" kern="1200" baseline="0" dirty="0" err="1" smtClean="0">
                <a:solidFill>
                  <a:schemeClr val="tx1"/>
                </a:solidFill>
                <a:effectLst/>
                <a:latin typeface="+mn-lt"/>
                <a:ea typeface="+mn-ea"/>
                <a:cs typeface="+mn-cs"/>
              </a:rPr>
              <a:t>microservices</a:t>
            </a:r>
            <a:r>
              <a:rPr lang="en-US" sz="1200" b="0" i="0" u="none" strike="noStrike" kern="1200" baseline="0" dirty="0" smtClean="0">
                <a:solidFill>
                  <a:schemeClr val="tx1"/>
                </a:solidFill>
                <a:effectLst/>
                <a:latin typeface="+mn-lt"/>
                <a:ea typeface="+mn-ea"/>
                <a:cs typeface="+mn-cs"/>
              </a:rPr>
              <a:t>, but don</a:t>
            </a:r>
            <a:r>
              <a:rPr lang="mr-IN" sz="1200" b="0" i="0" u="none" strike="noStrike" kern="1200" baseline="0" dirty="0" smtClean="0">
                <a:solidFill>
                  <a:schemeClr val="tx1"/>
                </a:solidFill>
                <a:effectLst/>
                <a:latin typeface="+mn-lt"/>
                <a:ea typeface="+mn-ea"/>
                <a:cs typeface="+mn-cs"/>
              </a:rPr>
              <a:t>’</a:t>
            </a:r>
            <a:r>
              <a:rPr lang="en-US" sz="1200" b="0" i="0" u="none" strike="noStrike" kern="1200" baseline="0" dirty="0" smtClean="0">
                <a:solidFill>
                  <a:schemeClr val="tx1"/>
                </a:solidFill>
                <a:effectLst/>
                <a:latin typeface="+mn-lt"/>
                <a:ea typeface="+mn-ea"/>
                <a:cs typeface="+mn-cs"/>
              </a:rPr>
              <a:t>t be fooled.  While we might have services with clear boundaries that do one thing well, they are usually fairly closely coupled and they usually share a database.. Which is bad.  If some of your components die, you might survive.  If your database dies, you’re going to have a bad day.</a:t>
            </a:r>
          </a:p>
          <a:p>
            <a:pPr rtl="0"/>
            <a:endParaRPr lang="en-US" sz="1200" b="0" i="0" u="none" strike="noStrike" kern="1200" baseline="0" dirty="0" smtClean="0">
              <a:solidFill>
                <a:schemeClr val="tx1"/>
              </a:solidFill>
              <a:effectLst/>
              <a:latin typeface="+mn-lt"/>
              <a:ea typeface="+mn-ea"/>
              <a:cs typeface="+mn-cs"/>
            </a:endParaRPr>
          </a:p>
          <a:p>
            <a:pPr rtl="0"/>
            <a:r>
              <a:rPr lang="en-US" sz="1200" b="0" i="0" u="none" strike="noStrike" kern="1200" baseline="0" dirty="0" smtClean="0">
                <a:solidFill>
                  <a:schemeClr val="tx1"/>
                </a:solidFill>
                <a:effectLst/>
                <a:latin typeface="+mn-lt"/>
                <a:ea typeface="+mn-ea"/>
                <a:cs typeface="+mn-cs"/>
              </a:rPr>
              <a:t>Recently we’ve moved to </a:t>
            </a:r>
            <a:r>
              <a:rPr lang="en-US" sz="1200" b="1" i="0" u="none" strike="noStrike" kern="1200" baseline="0" dirty="0" err="1" smtClean="0">
                <a:solidFill>
                  <a:schemeClr val="tx1"/>
                </a:solidFill>
                <a:effectLst/>
                <a:latin typeface="+mn-lt"/>
                <a:ea typeface="+mn-ea"/>
                <a:cs typeface="+mn-cs"/>
              </a:rPr>
              <a:t>Microservices</a:t>
            </a:r>
            <a:r>
              <a:rPr lang="en-US" sz="1200" b="0" i="0" u="none" strike="noStrike" kern="1200" baseline="0" dirty="0" smtClean="0">
                <a:solidFill>
                  <a:schemeClr val="tx1"/>
                </a:solidFill>
                <a:effectLst/>
                <a:latin typeface="+mn-lt"/>
                <a:ea typeface="+mn-ea"/>
                <a:cs typeface="+mn-cs"/>
              </a:rPr>
              <a:t> and we’ve stopped sharing databases.  However, we’ve probably not put a lot of thought into resilience and portability.. And if we have, its probably not as easy as we’d hoped, because we’ve never really though about this a lot.. And we’ve not done much of that kind of work before.</a:t>
            </a:r>
          </a:p>
          <a:p>
            <a:pPr rtl="0"/>
            <a:endParaRPr lang="en-US" sz="1200" b="0" i="0" u="none" strike="noStrike" kern="1200" baseline="0" dirty="0" smtClean="0">
              <a:solidFill>
                <a:schemeClr val="tx1"/>
              </a:solidFill>
              <a:effectLst/>
              <a:latin typeface="+mn-lt"/>
              <a:ea typeface="+mn-ea"/>
              <a:cs typeface="+mn-cs"/>
            </a:endParaRPr>
          </a:p>
          <a:p>
            <a:pPr rtl="0"/>
            <a:r>
              <a:rPr lang="en-US" sz="1200" b="0" i="0" u="none" strike="noStrike" kern="1200" baseline="0" dirty="0" smtClean="0">
                <a:solidFill>
                  <a:schemeClr val="tx1"/>
                </a:solidFill>
                <a:effectLst/>
                <a:latin typeface="+mn-lt"/>
                <a:ea typeface="+mn-ea"/>
                <a:cs typeface="+mn-cs"/>
              </a:rPr>
              <a:t>When all your experience is with monoliths and all your tooling makes it easy to build </a:t>
            </a:r>
            <a:r>
              <a:rPr lang="en-US" sz="1200" b="0" i="0" u="none" strike="noStrike" kern="1200" baseline="0" dirty="0" err="1" smtClean="0">
                <a:solidFill>
                  <a:schemeClr val="tx1"/>
                </a:solidFill>
                <a:effectLst/>
                <a:latin typeface="+mn-lt"/>
                <a:ea typeface="+mn-ea"/>
                <a:cs typeface="+mn-cs"/>
              </a:rPr>
              <a:t>monliths</a:t>
            </a:r>
            <a:r>
              <a:rPr lang="en-US" sz="1200" b="0" i="0" u="none" strike="noStrike" kern="1200" baseline="0" dirty="0" smtClean="0">
                <a:solidFill>
                  <a:schemeClr val="tx1"/>
                </a:solidFill>
                <a:effectLst/>
                <a:latin typeface="+mn-lt"/>
                <a:ea typeface="+mn-ea"/>
                <a:cs typeface="+mn-cs"/>
              </a:rPr>
              <a:t>.. Guess what.. You build monoliths.</a:t>
            </a:r>
          </a:p>
          <a:p>
            <a:pPr rtl="0"/>
            <a:endParaRPr lang="en-US" sz="1200" b="0" i="0" u="none" strike="noStrike" kern="1200" baseline="0" dirty="0" smtClean="0">
              <a:solidFill>
                <a:schemeClr val="tx1"/>
              </a:solidFill>
              <a:effectLst/>
              <a:latin typeface="+mn-lt"/>
              <a:ea typeface="+mn-ea"/>
              <a:cs typeface="+mn-cs"/>
            </a:endParaRPr>
          </a:p>
          <a:p>
            <a:pPr rtl="0"/>
            <a:endParaRPr lang="en-US" sz="1200" b="1" i="0" u="none" strike="noStrike" kern="1200" baseline="0" dirty="0" smtClean="0">
              <a:solidFill>
                <a:schemeClr val="tx1"/>
              </a:solidFill>
              <a:effectLst/>
              <a:latin typeface="+mn-lt"/>
              <a:ea typeface="+mn-ea"/>
              <a:cs typeface="+mn-cs"/>
            </a:endParaRPr>
          </a:p>
          <a:p>
            <a:pPr rtl="0"/>
            <a:r>
              <a:rPr lang="en-US" sz="1200" b="0" i="0" u="none" strike="noStrike" kern="1200" dirty="0" smtClean="0">
                <a:solidFill>
                  <a:schemeClr val="tx1"/>
                </a:solidFill>
                <a:effectLst/>
                <a:latin typeface="+mn-lt"/>
                <a:ea typeface="+mn-ea"/>
                <a:cs typeface="+mn-cs"/>
              </a:rPr>
              <a:t>The way that we design and implement systems is defined by the tools available to us.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mn-lt"/>
                <a:ea typeface="+mn-ea"/>
                <a:cs typeface="+mn-cs"/>
              </a:rPr>
              <a:t>Lots of new technologies have emerged that make it a lot easier to build ‘Reactive’ system.</a:t>
            </a:r>
            <a:endParaRPr lang="en-US" b="0" dirty="0" smtClean="0">
              <a:effectLst/>
            </a:endParaRPr>
          </a:p>
          <a:p>
            <a:pPr rtl="0"/>
            <a:r>
              <a:rPr lang="en-US" sz="1200" b="0" i="0" u="none" strike="noStrike" kern="1200" dirty="0" smtClean="0">
                <a:solidFill>
                  <a:schemeClr val="tx1"/>
                </a:solidFill>
                <a:effectLst/>
                <a:latin typeface="+mn-lt"/>
                <a:ea typeface="+mn-ea"/>
                <a:cs typeface="+mn-cs"/>
              </a:rPr>
              <a:t>When new tooling emerges, we take a breath and rethink how we implement our systems.</a:t>
            </a:r>
            <a:endParaRPr lang="en-US" b="0" dirty="0" smtClean="0">
              <a:effectLst/>
            </a:endParaRPr>
          </a:p>
          <a:p>
            <a:pPr rtl="0"/>
            <a:r>
              <a:rPr lang="en-US" sz="1200" b="0" i="0" u="none" strike="noStrike" kern="1200" dirty="0" smtClean="0">
                <a:solidFill>
                  <a:schemeClr val="tx1"/>
                </a:solidFill>
                <a:effectLst/>
                <a:latin typeface="+mn-lt"/>
                <a:ea typeface="+mn-ea"/>
                <a:cs typeface="+mn-cs"/>
              </a:rPr>
              <a:t>Its hard to say which comes first, the tooling or the desired design… but change in one can often re-</a:t>
            </a:r>
            <a:r>
              <a:rPr lang="en-US" sz="1200" b="0" i="0" u="none" strike="noStrike" kern="1200" dirty="0" err="1" smtClean="0">
                <a:solidFill>
                  <a:schemeClr val="tx1"/>
                </a:solidFill>
                <a:effectLst/>
                <a:latin typeface="+mn-lt"/>
                <a:ea typeface="+mn-ea"/>
                <a:cs typeface="+mn-cs"/>
              </a:rPr>
              <a:t>energise</a:t>
            </a:r>
            <a:r>
              <a:rPr lang="en-US" sz="1200" b="0" i="0" u="none" strike="noStrike" kern="1200" dirty="0" smtClean="0">
                <a:solidFill>
                  <a:schemeClr val="tx1"/>
                </a:solidFill>
                <a:effectLst/>
                <a:latin typeface="+mn-lt"/>
                <a:ea typeface="+mn-ea"/>
                <a:cs typeface="+mn-cs"/>
              </a:rPr>
              <a:t> the other.</a:t>
            </a:r>
            <a:endParaRPr lang="en-US" b="0" dirty="0" smtClean="0">
              <a:effectLst/>
            </a:endParaRPr>
          </a:p>
          <a:p>
            <a:pPr rtl="0"/>
            <a:endParaRPr lang="en-US" b="0" dirty="0" smtClean="0">
              <a:effectLst/>
            </a:endParaRPr>
          </a:p>
          <a:p>
            <a:pPr rtl="0"/>
            <a:r>
              <a:rPr lang="en-US" b="0" dirty="0" smtClean="0">
                <a:effectLst/>
              </a:rPr>
              <a:t/>
            </a:r>
            <a:br>
              <a:rPr lang="en-US" b="0" dirty="0" smtClean="0">
                <a:effectLst/>
              </a:rPr>
            </a:br>
            <a:endParaRPr lang="en-US" b="0" dirty="0" smtClean="0">
              <a:effectLst/>
            </a:endParaRPr>
          </a:p>
        </p:txBody>
      </p:sp>
      <p:sp>
        <p:nvSpPr>
          <p:cNvPr id="4" name="Slide Number Placeholder 3"/>
          <p:cNvSpPr>
            <a:spLocks noGrp="1"/>
          </p:cNvSpPr>
          <p:nvPr>
            <p:ph type="sldNum" sz="quarter" idx="10"/>
          </p:nvPr>
        </p:nvSpPr>
        <p:spPr/>
        <p:txBody>
          <a:bodyPr/>
          <a:lstStyle/>
          <a:p>
            <a:fld id="{5564F992-8957-4AD9-947E-2A1E53CC1516}" type="slidenum">
              <a:rPr lang="en-GB" smtClean="0"/>
              <a:t>13</a:t>
            </a:fld>
            <a:endParaRPr lang="en-GB"/>
          </a:p>
        </p:txBody>
      </p:sp>
    </p:spTree>
    <p:extLst>
      <p:ext uri="{BB962C8B-B14F-4D97-AF65-F5344CB8AC3E}">
        <p14:creationId xmlns:p14="http://schemas.microsoft.com/office/powerpoint/2010/main" val="4430693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dirty="0" smtClean="0"/>
              <a:t>But, enough of my waffle..</a:t>
            </a:r>
            <a:r>
              <a:rPr lang="en-GB" baseline="0" dirty="0" smtClean="0"/>
              <a:t> </a:t>
            </a:r>
          </a:p>
          <a:p>
            <a:pPr rtl="0"/>
            <a:r>
              <a:rPr lang="en-GB" baseline="0" dirty="0" smtClean="0"/>
              <a:t>We did promise this would be practical.  </a:t>
            </a:r>
          </a:p>
          <a:p>
            <a:pPr rtl="0"/>
            <a:r>
              <a:rPr lang="en-GB" baseline="0" dirty="0" smtClean="0"/>
              <a:t>Time for some good stuff!</a:t>
            </a:r>
          </a:p>
          <a:p>
            <a:pPr rtl="0"/>
            <a:endParaRPr lang="en-GB" baseline="0" dirty="0" smtClean="0"/>
          </a:p>
          <a:p>
            <a:pPr rtl="0"/>
            <a:endParaRPr lang="en-GB" dirty="0"/>
          </a:p>
        </p:txBody>
      </p:sp>
      <p:sp>
        <p:nvSpPr>
          <p:cNvPr id="4" name="Slide Number Placeholder 3"/>
          <p:cNvSpPr>
            <a:spLocks noGrp="1"/>
          </p:cNvSpPr>
          <p:nvPr>
            <p:ph type="sldNum" sz="quarter" idx="10"/>
          </p:nvPr>
        </p:nvSpPr>
        <p:spPr/>
        <p:txBody>
          <a:bodyPr/>
          <a:lstStyle/>
          <a:p>
            <a:fld id="{5564F992-8957-4AD9-947E-2A1E53CC1516}" type="slidenum">
              <a:rPr lang="en-GB" smtClean="0"/>
              <a:t>14</a:t>
            </a:fld>
            <a:endParaRPr lang="en-GB"/>
          </a:p>
        </p:txBody>
      </p:sp>
    </p:spTree>
    <p:extLst>
      <p:ext uri="{BB962C8B-B14F-4D97-AF65-F5344CB8AC3E}">
        <p14:creationId xmlns:p14="http://schemas.microsoft.com/office/powerpoint/2010/main" val="860313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We’ve all been</a:t>
            </a:r>
            <a:r>
              <a:rPr lang="en-GB" baseline="0" dirty="0" smtClean="0"/>
              <a:t> building software for a long time.. So why would we bother to change things, after all ’if it </a:t>
            </a:r>
            <a:r>
              <a:rPr lang="en-GB" baseline="0" dirty="0" err="1" smtClean="0"/>
              <a:t>ain’t</a:t>
            </a:r>
            <a:r>
              <a:rPr lang="en-GB" baseline="0" dirty="0" smtClean="0"/>
              <a:t> broken, don</a:t>
            </a:r>
            <a:r>
              <a:rPr lang="mr-IN" baseline="0" dirty="0" smtClean="0"/>
              <a:t>’</a:t>
            </a:r>
            <a:r>
              <a:rPr lang="en-GB" baseline="0" dirty="0" smtClean="0"/>
              <a:t>t fix it’.</a:t>
            </a:r>
          </a:p>
          <a:p>
            <a:endParaRPr lang="en-GB" baseline="0" dirty="0" smtClean="0"/>
          </a:p>
          <a:p>
            <a:r>
              <a:rPr lang="en-GB" baseline="0" dirty="0" smtClean="0"/>
              <a:t>In our industry there are two main drivers for change, technology and business.</a:t>
            </a:r>
          </a:p>
          <a:p>
            <a:endParaRPr lang="en-GB" dirty="0"/>
          </a:p>
        </p:txBody>
      </p:sp>
      <p:sp>
        <p:nvSpPr>
          <p:cNvPr id="4" name="Slide Number Placeholder 3"/>
          <p:cNvSpPr>
            <a:spLocks noGrp="1"/>
          </p:cNvSpPr>
          <p:nvPr>
            <p:ph type="sldNum" sz="quarter" idx="10"/>
          </p:nvPr>
        </p:nvSpPr>
        <p:spPr/>
        <p:txBody>
          <a:bodyPr/>
          <a:lstStyle/>
          <a:p>
            <a:fld id="{5564F992-8957-4AD9-947E-2A1E53CC1516}" type="slidenum">
              <a:rPr lang="en-GB" smtClean="0"/>
              <a:t>2</a:t>
            </a:fld>
            <a:endParaRPr lang="en-GB"/>
          </a:p>
        </p:txBody>
      </p:sp>
    </p:spTree>
    <p:extLst>
      <p:ext uri="{BB962C8B-B14F-4D97-AF65-F5344CB8AC3E}">
        <p14:creationId xmlns:p14="http://schemas.microsoft.com/office/powerpoint/2010/main" val="1472402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You</a:t>
            </a:r>
            <a:r>
              <a:rPr lang="en-GB" baseline="0" dirty="0" smtClean="0"/>
              <a:t> could argue that businesses now need to move faster, they need to to be ’commercially agile’ so that they can easily capitalise on new opportunities and be better at responding to change.  You could argue that business requirements have not changed over the years.</a:t>
            </a:r>
          </a:p>
          <a:p>
            <a:endParaRPr lang="en-GB" baseline="0" dirty="0" smtClean="0"/>
          </a:p>
          <a:p>
            <a:r>
              <a:rPr lang="en-GB" baseline="0" dirty="0" smtClean="0"/>
              <a:t>A classic example of this is </a:t>
            </a:r>
            <a:r>
              <a:rPr lang="en-GB" baseline="0" dirty="0" err="1" smtClean="0"/>
              <a:t>NetFlix</a:t>
            </a:r>
            <a:r>
              <a:rPr lang="en-GB" baseline="0" dirty="0" smtClean="0"/>
              <a:t> versus Blockbuster (and the younger audience members asking what ‘Blockbuster’ is</a:t>
            </a:r>
            <a:r>
              <a:rPr lang="mr-IN" baseline="0" dirty="0" smtClean="0"/>
              <a:t>…</a:t>
            </a:r>
            <a:r>
              <a:rPr lang="en-GB" baseline="0" dirty="0" smtClean="0"/>
              <a:t> that</a:t>
            </a:r>
            <a:r>
              <a:rPr lang="mr-IN" baseline="0" dirty="0" smtClean="0"/>
              <a:t>’</a:t>
            </a:r>
            <a:r>
              <a:rPr lang="en-GB" baseline="0" dirty="0" smtClean="0"/>
              <a:t>s </a:t>
            </a:r>
            <a:r>
              <a:rPr lang="en-GB" baseline="0" dirty="0" err="1" smtClean="0"/>
              <a:t>kinda</a:t>
            </a:r>
            <a:r>
              <a:rPr lang="en-GB" baseline="0" dirty="0" smtClean="0"/>
              <a:t> the point).  Blockbuster were a retail movie rental business that had total market domination and then Netflix arrived</a:t>
            </a:r>
            <a:r>
              <a:rPr lang="mr-IN" baseline="0" dirty="0" smtClean="0"/>
              <a:t>…</a:t>
            </a:r>
            <a:r>
              <a:rPr lang="en-GB" baseline="0" dirty="0" smtClean="0"/>
              <a:t> there is no more Blockbuster</a:t>
            </a:r>
            <a:r>
              <a:rPr lang="mr-IN" baseline="0" dirty="0" smtClean="0"/>
              <a:t>…</a:t>
            </a:r>
            <a:endParaRPr lang="en-GB" baseline="0" dirty="0" smtClean="0"/>
          </a:p>
          <a:p>
            <a:endParaRPr lang="en-GB" dirty="0" smtClean="0"/>
          </a:p>
          <a:p>
            <a:r>
              <a:rPr lang="en-GB" dirty="0" smtClean="0"/>
              <a:t>I</a:t>
            </a:r>
            <a:r>
              <a:rPr lang="en-GB" baseline="0" dirty="0" smtClean="0"/>
              <a:t> don</a:t>
            </a:r>
            <a:r>
              <a:rPr lang="mr-IN" baseline="0" dirty="0" smtClean="0"/>
              <a:t>’</a:t>
            </a:r>
            <a:r>
              <a:rPr lang="en-GB" baseline="0" dirty="0" smtClean="0"/>
              <a:t>t think the need to be commercially agile has changed.. Its always been there.. Its just that some businesses are able to do it better than others.  Those that can evolve faster, win.</a:t>
            </a:r>
          </a:p>
          <a:p>
            <a:endParaRPr lang="en-GB" baseline="0" dirty="0" smtClean="0"/>
          </a:p>
          <a:p>
            <a:pPr marL="0" marR="0" indent="0" defTabSz="457200" eaLnBrk="1" fontAlgn="auto" latinLnBrk="0" hangingPunct="1">
              <a:lnSpc>
                <a:spcPct val="117999"/>
              </a:lnSpc>
              <a:spcBef>
                <a:spcPts val="0"/>
              </a:spcBef>
              <a:spcAft>
                <a:spcPts val="0"/>
              </a:spcAft>
              <a:buClrTx/>
              <a:buSzTx/>
              <a:buFontTx/>
              <a:buNone/>
              <a:tabLst/>
              <a:defRPr/>
            </a:pPr>
            <a:r>
              <a:rPr lang="en-GB" dirty="0" smtClean="0"/>
              <a:t>So if the</a:t>
            </a:r>
            <a:r>
              <a:rPr lang="en-GB" baseline="0" dirty="0" smtClean="0"/>
              <a:t> need to be commercially agile isn’t really new, something else must have changed.</a:t>
            </a:r>
            <a:endParaRPr lang="en-GB" dirty="0" smtClean="0"/>
          </a:p>
          <a:p>
            <a:endParaRPr lang="en-GB" dirty="0" smtClean="0"/>
          </a:p>
        </p:txBody>
      </p:sp>
      <p:sp>
        <p:nvSpPr>
          <p:cNvPr id="4" name="Slide Number Placeholder 3"/>
          <p:cNvSpPr>
            <a:spLocks noGrp="1"/>
          </p:cNvSpPr>
          <p:nvPr>
            <p:ph type="sldNum" sz="quarter" idx="10"/>
          </p:nvPr>
        </p:nvSpPr>
        <p:spPr/>
        <p:txBody>
          <a:bodyPr/>
          <a:lstStyle/>
          <a:p>
            <a:fld id="{5564F992-8957-4AD9-947E-2A1E53CC1516}" type="slidenum">
              <a:rPr lang="en-GB" smtClean="0"/>
              <a:t>3</a:t>
            </a:fld>
            <a:endParaRPr lang="en-GB"/>
          </a:p>
        </p:txBody>
      </p:sp>
    </p:spTree>
    <p:extLst>
      <p:ext uri="{BB962C8B-B14F-4D97-AF65-F5344CB8AC3E}">
        <p14:creationId xmlns:p14="http://schemas.microsoft.com/office/powerpoint/2010/main" val="1098441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thing that has changed is our users’ tolerance for failure, their tolerance for service interruption and their tolerance for downtime.</a:t>
            </a:r>
          </a:p>
          <a:p>
            <a:endParaRPr lang="en-GB" dirty="0" smtClean="0"/>
          </a:p>
          <a:p>
            <a:r>
              <a:rPr lang="en-GB" dirty="0" smtClean="0"/>
              <a:t>Businesses,</a:t>
            </a:r>
            <a:r>
              <a:rPr lang="en-GB" baseline="0" dirty="0" smtClean="0"/>
              <a:t> and the systems they use have largely been forced because our consumers… and that’s probably the way it should be.  </a:t>
            </a:r>
          </a:p>
          <a:p>
            <a:endParaRPr lang="en-GB" baseline="0" dirty="0" smtClean="0"/>
          </a:p>
          <a:p>
            <a:r>
              <a:rPr lang="en-GB" baseline="0" dirty="0" smtClean="0"/>
              <a:t>We build these systems to be used and they should work in the way our users expect.  Those expectations have been raised and if we don’t meet them, things wont end well for us.</a:t>
            </a:r>
          </a:p>
        </p:txBody>
      </p:sp>
      <p:sp>
        <p:nvSpPr>
          <p:cNvPr id="4" name="Slide Number Placeholder 3"/>
          <p:cNvSpPr>
            <a:spLocks noGrp="1"/>
          </p:cNvSpPr>
          <p:nvPr>
            <p:ph type="sldNum" sz="quarter" idx="10"/>
          </p:nvPr>
        </p:nvSpPr>
        <p:spPr/>
        <p:txBody>
          <a:bodyPr/>
          <a:lstStyle/>
          <a:p>
            <a:fld id="{5564F992-8957-4AD9-947E-2A1E53CC1516}" type="slidenum">
              <a:rPr lang="en-GB" smtClean="0"/>
              <a:t>4</a:t>
            </a:fld>
            <a:endParaRPr lang="en-GB"/>
          </a:p>
        </p:txBody>
      </p:sp>
    </p:spTree>
    <p:extLst>
      <p:ext uri="{BB962C8B-B14F-4D97-AF65-F5344CB8AC3E}">
        <p14:creationId xmlns:p14="http://schemas.microsoft.com/office/powerpoint/2010/main" val="5872589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So we build systems to be used</a:t>
            </a:r>
            <a:r>
              <a:rPr lang="en-US" sz="1200" b="0" i="0" u="none" strike="noStrike" kern="1200" baseline="0" dirty="0" smtClean="0">
                <a:solidFill>
                  <a:schemeClr val="tx1"/>
                </a:solidFill>
                <a:effectLst/>
                <a:latin typeface="+mn-lt"/>
                <a:ea typeface="+mn-ea"/>
                <a:cs typeface="+mn-cs"/>
              </a:rPr>
              <a:t> and f</a:t>
            </a:r>
            <a:r>
              <a:rPr lang="en-US" sz="1200" b="0" i="0" u="none" strike="noStrike" kern="1200" dirty="0" smtClean="0">
                <a:solidFill>
                  <a:schemeClr val="tx1"/>
                </a:solidFill>
                <a:effectLst/>
                <a:latin typeface="+mn-lt"/>
                <a:ea typeface="+mn-ea"/>
                <a:cs typeface="+mn-cs"/>
              </a:rPr>
              <a:t>or them to be used, popular, commercially viable they have to be ’good’</a:t>
            </a:r>
            <a:endParaRPr lang="en-US" b="0" dirty="0" smtClean="0">
              <a:effectLst/>
            </a:endParaRPr>
          </a:p>
          <a:p>
            <a:pPr rtl="0"/>
            <a:endParaRPr lang="en-US" b="0" dirty="0" smtClean="0">
              <a:effectLst/>
            </a:endParaRPr>
          </a:p>
          <a:p>
            <a:pPr rtl="0"/>
            <a:r>
              <a:rPr lang="en-US" b="0" dirty="0" smtClean="0">
                <a:effectLst/>
              </a:rPr>
              <a:t>So what do our users want </a:t>
            </a:r>
            <a:r>
              <a:rPr lang="en-US" b="0" baseline="0" dirty="0" smtClean="0">
                <a:effectLst/>
              </a:rPr>
              <a:t>our system to be?</a:t>
            </a:r>
            <a:r>
              <a:rPr lang="en-US" b="0" dirty="0" smtClean="0">
                <a:effectLst/>
              </a:rPr>
              <a:t/>
            </a:r>
            <a:br>
              <a:rPr lang="en-US" b="0" dirty="0" smtClean="0">
                <a:effectLst/>
              </a:rPr>
            </a:br>
            <a:r>
              <a:rPr lang="en-US" sz="1200" b="0" i="0" u="none" strike="noStrike" kern="1200" dirty="0" smtClean="0">
                <a:solidFill>
                  <a:schemeClr val="tx1"/>
                </a:solidFill>
                <a:effectLst/>
                <a:latin typeface="+mn-lt"/>
                <a:ea typeface="+mn-ea"/>
                <a:cs typeface="+mn-cs"/>
              </a:rPr>
              <a:t>So, what do we want our system to be?</a:t>
            </a:r>
            <a:endParaRPr lang="en-US" b="0" dirty="0" smtClean="0">
              <a:effectLst/>
            </a:endParaRPr>
          </a:p>
          <a:p>
            <a:pPr rtl="0"/>
            <a:endParaRPr lang="en-US" sz="1200" b="0" i="0" u="none" strike="noStrike" kern="1200" dirty="0" smtClean="0">
              <a:solidFill>
                <a:schemeClr val="tx1"/>
              </a:solidFill>
              <a:effectLst/>
              <a:latin typeface="+mn-lt"/>
              <a:ea typeface="+mn-ea"/>
              <a:cs typeface="+mn-cs"/>
            </a:endParaRPr>
          </a:p>
          <a:p>
            <a:pPr rtl="0"/>
            <a:r>
              <a:rPr lang="en-US" sz="1200" b="0" i="0" u="none" strike="noStrike" kern="1200" dirty="0" smtClean="0">
                <a:solidFill>
                  <a:schemeClr val="tx1"/>
                </a:solidFill>
                <a:effectLst/>
                <a:latin typeface="+mn-lt"/>
                <a:ea typeface="+mn-ea"/>
                <a:cs typeface="+mn-cs"/>
              </a:rPr>
              <a:t>What are the characteristics that define a ‘good’ system?</a:t>
            </a:r>
            <a:endParaRPr lang="en-US" b="0" dirty="0" smtClean="0">
              <a:effectLst/>
            </a:endParaRPr>
          </a:p>
        </p:txBody>
      </p:sp>
      <p:sp>
        <p:nvSpPr>
          <p:cNvPr id="4" name="Slide Number Placeholder 3"/>
          <p:cNvSpPr>
            <a:spLocks noGrp="1"/>
          </p:cNvSpPr>
          <p:nvPr>
            <p:ph type="sldNum" sz="quarter" idx="10"/>
          </p:nvPr>
        </p:nvSpPr>
        <p:spPr/>
        <p:txBody>
          <a:bodyPr/>
          <a:lstStyle/>
          <a:p>
            <a:fld id="{5564F992-8957-4AD9-947E-2A1E53CC1516}" type="slidenum">
              <a:rPr lang="en-GB" smtClean="0"/>
              <a:t>5</a:t>
            </a:fld>
            <a:endParaRPr lang="en-GB"/>
          </a:p>
        </p:txBody>
      </p:sp>
    </p:spTree>
    <p:extLst>
      <p:ext uri="{BB962C8B-B14F-4D97-AF65-F5344CB8AC3E}">
        <p14:creationId xmlns:p14="http://schemas.microsoft.com/office/powerpoint/2010/main" val="12932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It turns out that quite a few people, in various industries, have been thinking about what defines a ‘good’ system, and they have managed to distil their thinking into a mercifully</a:t>
            </a:r>
            <a:r>
              <a:rPr lang="en-US" sz="1200" b="0" i="0" u="none" strike="noStrike" kern="1200" baseline="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rPr>
              <a:t>concise document…</a:t>
            </a:r>
            <a:endParaRPr lang="en-US" b="0" dirty="0" smtClean="0">
              <a:effectLst/>
            </a:endParaRPr>
          </a:p>
          <a:p>
            <a:pPr rtl="0"/>
            <a:r>
              <a:rPr lang="en-US" b="0" dirty="0" smtClean="0">
                <a:effectLst/>
              </a:rPr>
              <a:t/>
            </a:r>
            <a:br>
              <a:rPr lang="en-US" b="0" dirty="0" smtClean="0">
                <a:effectLst/>
              </a:rPr>
            </a:br>
            <a:r>
              <a:rPr lang="en-US" sz="1200" b="0" i="0" u="none" strike="noStrike" kern="1200" dirty="0" smtClean="0">
                <a:solidFill>
                  <a:schemeClr val="tx1"/>
                </a:solidFill>
                <a:effectLst/>
                <a:latin typeface="+mn-lt"/>
                <a:ea typeface="+mn-ea"/>
                <a:cs typeface="+mn-cs"/>
              </a:rPr>
              <a:t>The Reactive Manifesto.</a:t>
            </a:r>
            <a:endParaRPr lang="en-US" b="0" dirty="0" smtClean="0">
              <a:effectLst/>
            </a:endParaRPr>
          </a:p>
          <a:p>
            <a:pPr rtl="0"/>
            <a:endParaRPr lang="en-US" sz="1200" b="0" i="0" u="none" strike="noStrike" kern="1200" dirty="0" smtClean="0">
              <a:solidFill>
                <a:schemeClr val="tx1"/>
              </a:solidFill>
              <a:effectLst/>
              <a:latin typeface="+mn-lt"/>
              <a:ea typeface="+mn-ea"/>
              <a:cs typeface="+mn-cs"/>
            </a:endParaRPr>
          </a:p>
          <a:p>
            <a:pPr rtl="0"/>
            <a:r>
              <a:rPr lang="en-US" sz="1200" b="0" i="0" u="none" strike="noStrike" kern="1200" dirty="0" smtClean="0">
                <a:solidFill>
                  <a:schemeClr val="tx1"/>
                </a:solidFill>
                <a:effectLst/>
                <a:latin typeface="+mn-lt"/>
                <a:ea typeface="+mn-ea"/>
                <a:cs typeface="+mn-cs"/>
              </a:rPr>
              <a:t>Talks about Principles rather than tools and techniques.</a:t>
            </a:r>
            <a:endParaRPr lang="en-US" b="0" dirty="0" smtClean="0">
              <a:effectLst/>
            </a:endParaRPr>
          </a:p>
          <a:p>
            <a:pPr rtl="0"/>
            <a:r>
              <a:rPr lang="en-US" sz="1200" b="0" i="0" u="none" strike="noStrike" kern="1200" dirty="0" smtClean="0">
                <a:solidFill>
                  <a:schemeClr val="tx1"/>
                </a:solidFill>
                <a:effectLst/>
                <a:latin typeface="+mn-lt"/>
                <a:ea typeface="+mn-ea"/>
                <a:cs typeface="+mn-cs"/>
              </a:rPr>
              <a:t>Establishes a shared vocabulary for talking about the attributes we desire from our systems.</a:t>
            </a:r>
            <a:endParaRPr lang="en-US" b="0" dirty="0" smtClean="0">
              <a:effectLst/>
            </a:endParaRPr>
          </a:p>
          <a:p>
            <a:pPr rtl="0"/>
            <a:r>
              <a:rPr lang="en-US" sz="1200" b="0" i="0" u="none" strike="noStrike" kern="1200" dirty="0" smtClean="0">
                <a:solidFill>
                  <a:schemeClr val="tx1"/>
                </a:solidFill>
                <a:effectLst/>
                <a:latin typeface="+mn-lt"/>
                <a:ea typeface="+mn-ea"/>
                <a:cs typeface="+mn-cs"/>
              </a:rPr>
              <a:t>Helps people to make conscious design decisions rather than everyone having to discover them independently time and time again.</a:t>
            </a:r>
            <a:endParaRPr lang="en-US" b="0" dirty="0" smtClean="0">
              <a:effectLst/>
            </a:endParaRPr>
          </a:p>
          <a:p>
            <a:pPr rtl="0"/>
            <a:endParaRPr lang="en-US" b="0" dirty="0" smtClean="0">
              <a:effectLst/>
            </a:endParaRPr>
          </a:p>
          <a:p>
            <a:r>
              <a:rPr lang="en-US" b="0" dirty="0" smtClean="0">
                <a:effectLst/>
              </a:rPr>
              <a:t/>
            </a:r>
            <a:br>
              <a:rPr lang="en-US" b="0" dirty="0" smtClean="0">
                <a:effectLst/>
              </a:rPr>
            </a:br>
            <a:endParaRPr lang="en-GB" baseline="0" dirty="0" smtClean="0"/>
          </a:p>
        </p:txBody>
      </p:sp>
      <p:sp>
        <p:nvSpPr>
          <p:cNvPr id="4" name="Slide Number Placeholder 3"/>
          <p:cNvSpPr>
            <a:spLocks noGrp="1"/>
          </p:cNvSpPr>
          <p:nvPr>
            <p:ph type="sldNum" sz="quarter" idx="10"/>
          </p:nvPr>
        </p:nvSpPr>
        <p:spPr/>
        <p:txBody>
          <a:bodyPr/>
          <a:lstStyle/>
          <a:p>
            <a:fld id="{5564F992-8957-4AD9-947E-2A1E53CC1516}" type="slidenum">
              <a:rPr lang="en-GB" smtClean="0"/>
              <a:t>6</a:t>
            </a:fld>
            <a:endParaRPr lang="en-GB"/>
          </a:p>
        </p:txBody>
      </p:sp>
    </p:spTree>
    <p:extLst>
      <p:ext uri="{BB962C8B-B14F-4D97-AF65-F5344CB8AC3E}">
        <p14:creationId xmlns:p14="http://schemas.microsoft.com/office/powerpoint/2010/main" val="1159629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effectLst/>
              </a:rPr>
              <a:t>There are 4 key elements to reactive</a:t>
            </a:r>
            <a:r>
              <a:rPr lang="en-US" b="0" baseline="0" dirty="0" smtClean="0">
                <a:effectLst/>
              </a:rPr>
              <a:t> systems that are all interlinked.</a:t>
            </a:r>
          </a:p>
          <a:p>
            <a:r>
              <a:rPr lang="en-US" b="0" baseline="0" dirty="0" smtClean="0">
                <a:effectLst/>
              </a:rPr>
              <a:t>Having one attribute enables others.</a:t>
            </a:r>
          </a:p>
          <a:p>
            <a:endParaRPr lang="en-US" b="0" baseline="0" dirty="0" smtClean="0">
              <a:effectLst/>
            </a:endParaRPr>
          </a:p>
          <a:p>
            <a:r>
              <a:rPr lang="en-US" b="0" baseline="0" dirty="0" smtClean="0">
                <a:effectLst/>
              </a:rPr>
              <a:t>If we are message driven, we can be elastic.</a:t>
            </a:r>
          </a:p>
          <a:p>
            <a:r>
              <a:rPr lang="en-US" b="0" baseline="0" dirty="0" smtClean="0">
                <a:effectLst/>
              </a:rPr>
              <a:t>If we are message driven we can be resilient.</a:t>
            </a:r>
          </a:p>
          <a:p>
            <a:r>
              <a:rPr lang="en-US" b="0" baseline="0" dirty="0" smtClean="0">
                <a:effectLst/>
              </a:rPr>
              <a:t>If we are message driven we can be responsive.</a:t>
            </a:r>
          </a:p>
          <a:p>
            <a:endParaRPr lang="en-US" b="0" baseline="0" dirty="0" smtClean="0">
              <a:effectLst/>
            </a:endParaRPr>
          </a:p>
          <a:p>
            <a:r>
              <a:rPr lang="en-US" b="0" baseline="0" dirty="0" smtClean="0">
                <a:effectLst/>
              </a:rPr>
              <a:t>If we are Elastic then we can be Resilient and Responsive</a:t>
            </a:r>
          </a:p>
          <a:p>
            <a:r>
              <a:rPr lang="en-US" b="0" baseline="0" dirty="0" smtClean="0">
                <a:effectLst/>
              </a:rPr>
              <a:t>If we are Resilient then we can be Elastic and Responsive</a:t>
            </a:r>
          </a:p>
          <a:p>
            <a:endParaRPr lang="en-US" b="0" baseline="0" dirty="0" smtClean="0">
              <a:effectLst/>
            </a:endParaRPr>
          </a:p>
          <a:p>
            <a:r>
              <a:rPr lang="en-US" b="0" baseline="0" dirty="0" smtClean="0">
                <a:effectLst/>
              </a:rPr>
              <a:t>Ultimately all of these attributes contribute to our systems being responsive.</a:t>
            </a:r>
          </a:p>
          <a:p>
            <a:endParaRPr lang="en-US" b="0" baseline="0" dirty="0" smtClean="0">
              <a:effectLst/>
            </a:endParaRPr>
          </a:p>
          <a:p>
            <a:r>
              <a:rPr lang="en-US" b="0" baseline="0" dirty="0" smtClean="0">
                <a:effectLst/>
              </a:rPr>
              <a:t>They survive and function well in the fact of increased load and even the failure of components.</a:t>
            </a:r>
          </a:p>
          <a:p>
            <a:r>
              <a:rPr lang="en-US" b="0" baseline="0" dirty="0" smtClean="0">
                <a:effectLst/>
              </a:rPr>
              <a:t>They may degrade, but they wont die.</a:t>
            </a:r>
            <a:r>
              <a:rPr lang="en-US" b="0" dirty="0" smtClean="0">
                <a:effectLst/>
              </a:rPr>
              <a:t/>
            </a:r>
            <a:br>
              <a:rPr lang="en-US" b="0" dirty="0" smtClean="0">
                <a:effectLst/>
              </a:rPr>
            </a:br>
            <a:r>
              <a:rPr lang="en-US" b="0" dirty="0" smtClean="0">
                <a:effectLst/>
              </a:rPr>
              <a:t/>
            </a:r>
            <a:br>
              <a:rPr lang="en-US" b="0" dirty="0" smtClean="0">
                <a:effectLst/>
              </a:rPr>
            </a:br>
            <a:r>
              <a:rPr lang="en-US" b="0" dirty="0" smtClean="0">
                <a:effectLst/>
              </a:rPr>
              <a:t/>
            </a:r>
            <a:br>
              <a:rPr lang="en-US" b="0" dirty="0" smtClean="0">
                <a:effectLst/>
              </a:rPr>
            </a:br>
            <a:endParaRPr lang="en-GB" baseline="0" dirty="0" smtClean="0"/>
          </a:p>
        </p:txBody>
      </p:sp>
      <p:sp>
        <p:nvSpPr>
          <p:cNvPr id="4" name="Slide Number Placeholder 3"/>
          <p:cNvSpPr>
            <a:spLocks noGrp="1"/>
          </p:cNvSpPr>
          <p:nvPr>
            <p:ph type="sldNum" sz="quarter" idx="10"/>
          </p:nvPr>
        </p:nvSpPr>
        <p:spPr/>
        <p:txBody>
          <a:bodyPr/>
          <a:lstStyle/>
          <a:p>
            <a:fld id="{5564F992-8957-4AD9-947E-2A1E53CC1516}" type="slidenum">
              <a:rPr lang="en-GB" smtClean="0"/>
              <a:t>7</a:t>
            </a:fld>
            <a:endParaRPr lang="en-GB"/>
          </a:p>
        </p:txBody>
      </p:sp>
    </p:spTree>
    <p:extLst>
      <p:ext uri="{BB962C8B-B14F-4D97-AF65-F5344CB8AC3E}">
        <p14:creationId xmlns:p14="http://schemas.microsoft.com/office/powerpoint/2010/main" val="4138326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Whatever I’m doing, the system should respond to what I do.  </a:t>
            </a:r>
          </a:p>
          <a:p>
            <a:r>
              <a:rPr lang="en-GB" baseline="0" dirty="0" smtClean="0"/>
              <a:t>I should be able to tell that my interactions are having an effect.</a:t>
            </a:r>
          </a:p>
          <a:p>
            <a:endParaRPr lang="en-GB" baseline="0" dirty="0" smtClean="0"/>
          </a:p>
          <a:p>
            <a:r>
              <a:rPr lang="en-GB" baseline="0" dirty="0" smtClean="0"/>
              <a:t>When it does respond, it should do it quickly and consistently.  Huge differences between response times just make it hard to work.</a:t>
            </a:r>
          </a:p>
          <a:p>
            <a:endParaRPr lang="en-GB" baseline="0" dirty="0" smtClean="0"/>
          </a:p>
          <a:p>
            <a:r>
              <a:rPr lang="en-GB" baseline="0" dirty="0" smtClean="0"/>
              <a:t>If things go wrong, it shouldn’t be the end of the world.  I should be able to deal with the error and keep working with the system.</a:t>
            </a:r>
          </a:p>
          <a:p>
            <a:r>
              <a:rPr lang="en-GB" baseline="0" dirty="0" smtClean="0"/>
              <a:t>If things go wrong in a related system, it shouldn’t have any impact on my system.</a:t>
            </a:r>
          </a:p>
          <a:p>
            <a:r>
              <a:rPr lang="en-GB" baseline="0" smtClean="0"/>
              <a:t>	</a:t>
            </a:r>
            <a:endParaRPr lang="en-GB" baseline="0" dirty="0" smtClean="0"/>
          </a:p>
          <a:p>
            <a:r>
              <a:rPr lang="en-GB" baseline="0" dirty="0" smtClean="0"/>
              <a:t>If our system is responsive then we can quickly spot when things go wrong, we can deal with them because they don</a:t>
            </a:r>
            <a:r>
              <a:rPr lang="mr-IN" baseline="0" dirty="0" smtClean="0"/>
              <a:t>’</a:t>
            </a:r>
            <a:r>
              <a:rPr lang="en-GB" baseline="0" dirty="0" smtClean="0"/>
              <a:t>t kill my interaction and if the system stays responsive to our inputs we have a good chance of fixing things. </a:t>
            </a:r>
          </a:p>
          <a:p>
            <a:endParaRPr lang="en-GB" baseline="0" dirty="0" smtClean="0"/>
          </a:p>
        </p:txBody>
      </p:sp>
      <p:sp>
        <p:nvSpPr>
          <p:cNvPr id="4" name="Slide Number Placeholder 3"/>
          <p:cNvSpPr>
            <a:spLocks noGrp="1"/>
          </p:cNvSpPr>
          <p:nvPr>
            <p:ph type="sldNum" sz="quarter" idx="10"/>
          </p:nvPr>
        </p:nvSpPr>
        <p:spPr/>
        <p:txBody>
          <a:bodyPr/>
          <a:lstStyle/>
          <a:p>
            <a:fld id="{5564F992-8957-4AD9-947E-2A1E53CC1516}" type="slidenum">
              <a:rPr lang="en-GB" smtClean="0"/>
              <a:t>8</a:t>
            </a:fld>
            <a:endParaRPr lang="en-GB"/>
          </a:p>
        </p:txBody>
      </p:sp>
    </p:spTree>
    <p:extLst>
      <p:ext uri="{BB962C8B-B14F-4D97-AF65-F5344CB8AC3E}">
        <p14:creationId xmlns:p14="http://schemas.microsoft.com/office/powerpoint/2010/main" val="3392052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Ultimately we want the system to stay responsive and available, even when things go wrong.</a:t>
            </a:r>
          </a:p>
          <a:p>
            <a:endParaRPr lang="en-GB" baseline="0" dirty="0" smtClean="0"/>
          </a:p>
          <a:p>
            <a:r>
              <a:rPr lang="en-GB" baseline="0" dirty="0" smtClean="0"/>
              <a:t>We can achieve this by having a resilient system.</a:t>
            </a:r>
          </a:p>
          <a:p>
            <a:endParaRPr lang="en-GB" baseline="0" dirty="0" smtClean="0"/>
          </a:p>
          <a:p>
            <a:r>
              <a:rPr lang="en-GB" baseline="0" dirty="0" smtClean="0"/>
              <a:t>We get resilience by using:</a:t>
            </a:r>
          </a:p>
          <a:p>
            <a:r>
              <a:rPr lang="en-GB" b="1" baseline="0" dirty="0" smtClean="0"/>
              <a:t>replication</a:t>
            </a:r>
            <a:r>
              <a:rPr lang="en-GB" baseline="0" dirty="0" smtClean="0"/>
              <a:t> (having more than one instance of a component)</a:t>
            </a:r>
          </a:p>
          <a:p>
            <a:endParaRPr lang="en-GB" baseline="0" dirty="0" smtClean="0"/>
          </a:p>
          <a:p>
            <a:r>
              <a:rPr lang="en-GB" b="1" baseline="0" dirty="0" smtClean="0"/>
              <a:t>containment</a:t>
            </a:r>
            <a:r>
              <a:rPr lang="en-GB" baseline="0" dirty="0" smtClean="0"/>
              <a:t> (making sure our components can fail and recover without affecting other parts of our system, the fact that a component went away and came back shouldn’t upset other parts of our system)</a:t>
            </a:r>
          </a:p>
          <a:p>
            <a:endParaRPr lang="en-GB" b="1" baseline="0" dirty="0" smtClean="0"/>
          </a:p>
          <a:p>
            <a:r>
              <a:rPr lang="en-GB" b="1" baseline="0" dirty="0" smtClean="0"/>
              <a:t>isolation</a:t>
            </a:r>
            <a:r>
              <a:rPr lang="en-GB" b="0" baseline="0" dirty="0" smtClean="0"/>
              <a:t>  </a:t>
            </a:r>
            <a:r>
              <a:rPr lang="en-GB" baseline="0" dirty="0" smtClean="0"/>
              <a:t>(making sure errors don</a:t>
            </a:r>
            <a:r>
              <a:rPr lang="mr-IN" baseline="0" dirty="0" smtClean="0"/>
              <a:t>’</a:t>
            </a:r>
            <a:r>
              <a:rPr lang="en-GB" baseline="0" dirty="0" smtClean="0"/>
              <a:t>t leak out and bring other components down and that clients don’t have to do anything special to handle a failure in our components).</a:t>
            </a:r>
          </a:p>
          <a:p>
            <a:endParaRPr lang="en-GB" b="1" baseline="0" dirty="0" smtClean="0"/>
          </a:p>
          <a:p>
            <a:r>
              <a:rPr lang="en-GB" b="1" baseline="0" dirty="0" smtClean="0"/>
              <a:t>delegation </a:t>
            </a:r>
            <a:r>
              <a:rPr lang="en-GB" b="0" baseline="0" dirty="0" smtClean="0"/>
              <a:t>our components are not responsible for recovering themselves after a failure.  We have another component supervising them which will take action to recover them if needed.  This makes our components simpler to build.</a:t>
            </a:r>
            <a:endParaRPr lang="en-GB" b="1" baseline="0" dirty="0" smtClean="0"/>
          </a:p>
          <a:p>
            <a:endParaRPr lang="en-GB" baseline="0" dirty="0" smtClean="0"/>
          </a:p>
          <a:p>
            <a:endParaRPr lang="en-GB" baseline="0" dirty="0" smtClean="0"/>
          </a:p>
          <a:p>
            <a:endParaRPr lang="en-GB" baseline="0" dirty="0" smtClean="0"/>
          </a:p>
        </p:txBody>
      </p:sp>
      <p:sp>
        <p:nvSpPr>
          <p:cNvPr id="4" name="Slide Number Placeholder 3"/>
          <p:cNvSpPr>
            <a:spLocks noGrp="1"/>
          </p:cNvSpPr>
          <p:nvPr>
            <p:ph type="sldNum" sz="quarter" idx="10"/>
          </p:nvPr>
        </p:nvSpPr>
        <p:spPr/>
        <p:txBody>
          <a:bodyPr/>
          <a:lstStyle/>
          <a:p>
            <a:fld id="{5564F992-8957-4AD9-947E-2A1E53CC1516}" type="slidenum">
              <a:rPr lang="en-GB" smtClean="0"/>
              <a:t>9</a:t>
            </a:fld>
            <a:endParaRPr lang="en-GB"/>
          </a:p>
        </p:txBody>
      </p:sp>
    </p:spTree>
    <p:extLst>
      <p:ext uri="{BB962C8B-B14F-4D97-AF65-F5344CB8AC3E}">
        <p14:creationId xmlns:p14="http://schemas.microsoft.com/office/powerpoint/2010/main" val="578769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A1972B62-5308-456C-8375-E0820D195E22}" type="datetimeFigureOut">
              <a:rPr lang="en-GB" smtClean="0"/>
              <a:t>19/05/2017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CE8DC8-E85C-4D68-A34E-0EAA37B6CF57}" type="slidenum">
              <a:rPr lang="en-GB" smtClean="0"/>
              <a:t>‹#›</a:t>
            </a:fld>
            <a:endParaRPr lang="en-GB"/>
          </a:p>
        </p:txBody>
      </p:sp>
    </p:spTree>
    <p:extLst>
      <p:ext uri="{BB962C8B-B14F-4D97-AF65-F5344CB8AC3E}">
        <p14:creationId xmlns:p14="http://schemas.microsoft.com/office/powerpoint/2010/main" val="3936871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A1972B62-5308-456C-8375-E0820D195E22}" type="datetimeFigureOut">
              <a:rPr lang="en-GB" smtClean="0"/>
              <a:t>19/05/2017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CE8DC8-E85C-4D68-A34E-0EAA37B6CF57}" type="slidenum">
              <a:rPr lang="en-GB" smtClean="0"/>
              <a:t>‹#›</a:t>
            </a:fld>
            <a:endParaRPr lang="en-GB"/>
          </a:p>
        </p:txBody>
      </p:sp>
    </p:spTree>
    <p:extLst>
      <p:ext uri="{BB962C8B-B14F-4D97-AF65-F5344CB8AC3E}">
        <p14:creationId xmlns:p14="http://schemas.microsoft.com/office/powerpoint/2010/main" val="18703830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A1972B62-5308-456C-8375-E0820D195E22}" type="datetimeFigureOut">
              <a:rPr lang="en-GB" smtClean="0"/>
              <a:t>19/05/2017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CE8DC8-E85C-4D68-A34E-0EAA37B6CF57}" type="slidenum">
              <a:rPr lang="en-GB" smtClean="0"/>
              <a:t>‹#›</a:t>
            </a:fld>
            <a:endParaRPr lang="en-GB"/>
          </a:p>
        </p:txBody>
      </p:sp>
    </p:spTree>
    <p:extLst>
      <p:ext uri="{BB962C8B-B14F-4D97-AF65-F5344CB8AC3E}">
        <p14:creationId xmlns:p14="http://schemas.microsoft.com/office/powerpoint/2010/main" val="3326425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A1972B62-5308-456C-8375-E0820D195E22}" type="datetimeFigureOut">
              <a:rPr lang="en-GB" smtClean="0"/>
              <a:t>19/05/2017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CE8DC8-E85C-4D68-A34E-0EAA37B6CF57}" type="slidenum">
              <a:rPr lang="en-GB" smtClean="0"/>
              <a:t>‹#›</a:t>
            </a:fld>
            <a:endParaRPr lang="en-GB"/>
          </a:p>
        </p:txBody>
      </p:sp>
    </p:spTree>
    <p:extLst>
      <p:ext uri="{BB962C8B-B14F-4D97-AF65-F5344CB8AC3E}">
        <p14:creationId xmlns:p14="http://schemas.microsoft.com/office/powerpoint/2010/main" val="13693117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972B62-5308-456C-8375-E0820D195E22}" type="datetimeFigureOut">
              <a:rPr lang="en-GB" smtClean="0"/>
              <a:t>19/05/2017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CE8DC8-E85C-4D68-A34E-0EAA37B6CF57}" type="slidenum">
              <a:rPr lang="en-GB" smtClean="0"/>
              <a:t>‹#›</a:t>
            </a:fld>
            <a:endParaRPr lang="en-GB"/>
          </a:p>
        </p:txBody>
      </p:sp>
    </p:spTree>
    <p:extLst>
      <p:ext uri="{BB962C8B-B14F-4D97-AF65-F5344CB8AC3E}">
        <p14:creationId xmlns:p14="http://schemas.microsoft.com/office/powerpoint/2010/main" val="3772073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A1972B62-5308-456C-8375-E0820D195E22}" type="datetimeFigureOut">
              <a:rPr lang="en-GB" smtClean="0"/>
              <a:t>19/05/2017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CE8DC8-E85C-4D68-A34E-0EAA37B6CF57}" type="slidenum">
              <a:rPr lang="en-GB" smtClean="0"/>
              <a:t>‹#›</a:t>
            </a:fld>
            <a:endParaRPr lang="en-GB"/>
          </a:p>
        </p:txBody>
      </p:sp>
    </p:spTree>
    <p:extLst>
      <p:ext uri="{BB962C8B-B14F-4D97-AF65-F5344CB8AC3E}">
        <p14:creationId xmlns:p14="http://schemas.microsoft.com/office/powerpoint/2010/main" val="3219202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A1972B62-5308-456C-8375-E0820D195E22}" type="datetimeFigureOut">
              <a:rPr lang="en-GB" smtClean="0"/>
              <a:t>19/05/2017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DCE8DC8-E85C-4D68-A34E-0EAA37B6CF57}" type="slidenum">
              <a:rPr lang="en-GB" smtClean="0"/>
              <a:t>‹#›</a:t>
            </a:fld>
            <a:endParaRPr lang="en-GB"/>
          </a:p>
        </p:txBody>
      </p:sp>
    </p:spTree>
    <p:extLst>
      <p:ext uri="{BB962C8B-B14F-4D97-AF65-F5344CB8AC3E}">
        <p14:creationId xmlns:p14="http://schemas.microsoft.com/office/powerpoint/2010/main" val="3918487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A1972B62-5308-456C-8375-E0820D195E22}" type="datetimeFigureOut">
              <a:rPr lang="en-GB" smtClean="0"/>
              <a:t>19/05/2017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CE8DC8-E85C-4D68-A34E-0EAA37B6CF57}" type="slidenum">
              <a:rPr lang="en-GB" smtClean="0"/>
              <a:t>‹#›</a:t>
            </a:fld>
            <a:endParaRPr lang="en-GB"/>
          </a:p>
        </p:txBody>
      </p:sp>
    </p:spTree>
    <p:extLst>
      <p:ext uri="{BB962C8B-B14F-4D97-AF65-F5344CB8AC3E}">
        <p14:creationId xmlns:p14="http://schemas.microsoft.com/office/powerpoint/2010/main" val="20982336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1972B62-5308-456C-8375-E0820D195E22}" type="datetimeFigureOut">
              <a:rPr lang="en-GB" smtClean="0"/>
              <a:t>19/05/2017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DCE8DC8-E85C-4D68-A34E-0EAA37B6CF57}" type="slidenum">
              <a:rPr lang="en-GB" smtClean="0"/>
              <a:t>‹#›</a:t>
            </a:fld>
            <a:endParaRPr lang="en-GB"/>
          </a:p>
        </p:txBody>
      </p:sp>
    </p:spTree>
    <p:extLst>
      <p:ext uri="{BB962C8B-B14F-4D97-AF65-F5344CB8AC3E}">
        <p14:creationId xmlns:p14="http://schemas.microsoft.com/office/powerpoint/2010/main" val="21348338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972B62-5308-456C-8375-E0820D195E22}" type="datetimeFigureOut">
              <a:rPr lang="en-GB" smtClean="0"/>
              <a:t>19/05/2017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CE8DC8-E85C-4D68-A34E-0EAA37B6CF57}" type="slidenum">
              <a:rPr lang="en-GB" smtClean="0"/>
              <a:t>‹#›</a:t>
            </a:fld>
            <a:endParaRPr lang="en-GB"/>
          </a:p>
        </p:txBody>
      </p:sp>
    </p:spTree>
    <p:extLst>
      <p:ext uri="{BB962C8B-B14F-4D97-AF65-F5344CB8AC3E}">
        <p14:creationId xmlns:p14="http://schemas.microsoft.com/office/powerpoint/2010/main" val="3076078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972B62-5308-456C-8375-E0820D195E22}" type="datetimeFigureOut">
              <a:rPr lang="en-GB" smtClean="0"/>
              <a:t>19/05/2017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CE8DC8-E85C-4D68-A34E-0EAA37B6CF57}" type="slidenum">
              <a:rPr lang="en-GB" smtClean="0"/>
              <a:t>‹#›</a:t>
            </a:fld>
            <a:endParaRPr lang="en-GB"/>
          </a:p>
        </p:txBody>
      </p:sp>
    </p:spTree>
    <p:extLst>
      <p:ext uri="{BB962C8B-B14F-4D97-AF65-F5344CB8AC3E}">
        <p14:creationId xmlns:p14="http://schemas.microsoft.com/office/powerpoint/2010/main" val="218499332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972B62-5308-456C-8375-E0820D195E22}" type="datetimeFigureOut">
              <a:rPr lang="en-GB" smtClean="0"/>
              <a:t>19/05/2017</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CE8DC8-E85C-4D68-A34E-0EAA37B6CF57}" type="slidenum">
              <a:rPr lang="en-GB" smtClean="0"/>
              <a:t>‹#›</a:t>
            </a:fld>
            <a:endParaRPr lang="en-GB"/>
          </a:p>
        </p:txBody>
      </p:sp>
    </p:spTree>
    <p:extLst>
      <p:ext uri="{BB962C8B-B14F-4D97-AF65-F5344CB8AC3E}">
        <p14:creationId xmlns:p14="http://schemas.microsoft.com/office/powerpoint/2010/main" val="3741682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jpeg"/><Relationship Id="rId5" Type="http://schemas.openxmlformats.org/officeDocument/2006/relationships/image" Target="../media/image5.jpe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p:nvPr>
        </p:nvSpPr>
        <p:spPr>
          <a:xfrm>
            <a:off x="685800" y="1844824"/>
            <a:ext cx="7772400" cy="1470025"/>
          </a:xfrm>
        </p:spPr>
        <p:txBody>
          <a:bodyPr>
            <a:noAutofit/>
          </a:bodyPr>
          <a:lstStyle/>
          <a:p>
            <a:pPr algn="l"/>
            <a:r>
              <a:rPr lang="en-GB" sz="7200" b="1" dirty="0" smtClean="0">
                <a:solidFill>
                  <a:schemeClr val="bg1"/>
                </a:solidFill>
              </a:rPr>
              <a:t>REACTIVE SYSTEMS</a:t>
            </a:r>
            <a:endParaRPr lang="en-GB" sz="7200" b="1" dirty="0">
              <a:solidFill>
                <a:schemeClr val="bg1"/>
              </a:solidFill>
            </a:endParaRPr>
          </a:p>
        </p:txBody>
      </p:sp>
      <p:sp>
        <p:nvSpPr>
          <p:cNvPr id="8" name="Subtitle 2"/>
          <p:cNvSpPr>
            <a:spLocks noGrp="1"/>
          </p:cNvSpPr>
          <p:nvPr>
            <p:ph type="subTitle" idx="1"/>
          </p:nvPr>
        </p:nvSpPr>
        <p:spPr>
          <a:xfrm>
            <a:off x="685800" y="3071391"/>
            <a:ext cx="7342584" cy="648072"/>
          </a:xfrm>
        </p:spPr>
        <p:txBody>
          <a:bodyPr>
            <a:normAutofit fontScale="85000" lnSpcReduction="10000"/>
          </a:bodyPr>
          <a:lstStyle/>
          <a:p>
            <a:pPr algn="l"/>
            <a:r>
              <a:rPr lang="en-GB" sz="3600" b="1" dirty="0" smtClean="0"/>
              <a:t>AN INTRO TO SIMPLE SYSTEMS THAT SCALE</a:t>
            </a:r>
            <a:endParaRPr lang="en-GB" sz="3600" b="1" dirty="0"/>
          </a:p>
        </p:txBody>
      </p:sp>
      <p:sp>
        <p:nvSpPr>
          <p:cNvPr id="9" name="Subtitle 2"/>
          <p:cNvSpPr txBox="1">
            <a:spLocks/>
          </p:cNvSpPr>
          <p:nvPr/>
        </p:nvSpPr>
        <p:spPr>
          <a:xfrm>
            <a:off x="683568" y="5589240"/>
            <a:ext cx="6400800" cy="1080120"/>
          </a:xfrm>
          <a:prstGeom prst="rect">
            <a:avLst/>
          </a:prstGeom>
        </p:spPr>
        <p:txBody>
          <a:bodyPr vert="horz" lIns="91440" tIns="45720" rIns="91440" bIns="45720" rtlCol="0">
            <a:normAutofit fontScale="92500" lnSpcReduction="20000"/>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gn="l">
              <a:lnSpc>
                <a:spcPct val="110000"/>
              </a:lnSpc>
              <a:spcBef>
                <a:spcPts val="600"/>
              </a:spcBef>
            </a:pPr>
            <a:r>
              <a:rPr lang="en-GB" b="1" dirty="0" smtClean="0">
                <a:solidFill>
                  <a:srgbClr val="D6D6D6"/>
                </a:solidFill>
                <a:cs typeface="Adobe Arabic" pitchFamily="18" charset="-78"/>
              </a:rPr>
              <a:t>Neil Dunlop</a:t>
            </a:r>
            <a:r>
              <a:rPr lang="en-GB" b="1" dirty="0" smtClean="0">
                <a:cs typeface="Adobe Arabic" pitchFamily="18" charset="-78"/>
              </a:rPr>
              <a:t> </a:t>
            </a:r>
          </a:p>
          <a:p>
            <a:pPr algn="l">
              <a:lnSpc>
                <a:spcPct val="110000"/>
              </a:lnSpc>
              <a:spcBef>
                <a:spcPts val="600"/>
              </a:spcBef>
            </a:pPr>
            <a:r>
              <a:rPr lang="en-GB" b="1" dirty="0" smtClean="0">
                <a:cs typeface="Adobe Arabic" pitchFamily="18" charset="-78"/>
              </a:rPr>
              <a:t>The JVM Thing, Leeds, May 2017</a:t>
            </a:r>
            <a:endParaRPr lang="en-GB" b="1" dirty="0">
              <a:cs typeface="Adobe Arabic" pitchFamily="18" charset="-78"/>
            </a:endParaRPr>
          </a:p>
        </p:txBody>
      </p:sp>
    </p:spTree>
    <p:extLst>
      <p:ext uri="{BB962C8B-B14F-4D97-AF65-F5344CB8AC3E}">
        <p14:creationId xmlns:p14="http://schemas.microsoft.com/office/powerpoint/2010/main" val="3464648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7744" y="132433"/>
            <a:ext cx="6550496" cy="1470025"/>
          </a:xfrm>
        </p:spPr>
        <p:txBody>
          <a:bodyPr>
            <a:noAutofit/>
          </a:bodyPr>
          <a:lstStyle/>
          <a:p>
            <a:pPr algn="r"/>
            <a:r>
              <a:rPr lang="en-GB" sz="8000" b="1" dirty="0" smtClean="0">
                <a:solidFill>
                  <a:schemeClr val="bg1"/>
                </a:solidFill>
              </a:rPr>
              <a:t>ELASTIC</a:t>
            </a:r>
            <a:endParaRPr lang="en-GB" sz="8000" b="1" dirty="0">
              <a:solidFill>
                <a:schemeClr val="bg1"/>
              </a:solidFill>
            </a:endParaRPr>
          </a:p>
        </p:txBody>
      </p:sp>
      <p:sp>
        <p:nvSpPr>
          <p:cNvPr id="5" name="Subtitle 2"/>
          <p:cNvSpPr txBox="1">
            <a:spLocks/>
          </p:cNvSpPr>
          <p:nvPr/>
        </p:nvSpPr>
        <p:spPr>
          <a:xfrm>
            <a:off x="6441976" y="1340768"/>
            <a:ext cx="2376264" cy="648072"/>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lvl="1" algn="l"/>
            <a:r>
              <a:rPr lang="en-GB" sz="4000" dirty="0">
                <a:solidFill>
                  <a:srgbClr val="D6D6D6"/>
                </a:solidFill>
                <a:cs typeface="Arial" panose="020B0604020202020204" pitchFamily="34" charset="0"/>
              </a:rPr>
              <a:t>i</a:t>
            </a:r>
            <a:r>
              <a:rPr lang="en-GB" sz="4000" dirty="0" smtClean="0">
                <a:solidFill>
                  <a:srgbClr val="D6D6D6"/>
                </a:solidFill>
                <a:cs typeface="Arial" panose="020B0604020202020204" pitchFamily="34" charset="0"/>
              </a:rPr>
              <a:t>n detail</a:t>
            </a:r>
            <a:endParaRPr lang="en-GB" sz="4000" dirty="0">
              <a:solidFill>
                <a:srgbClr val="D6D6D6"/>
              </a:solidFill>
              <a:cs typeface="Arabic Typesetting" panose="03020402040406030203" pitchFamily="66" charset="-78"/>
            </a:endParaRPr>
          </a:p>
        </p:txBody>
      </p:sp>
      <p:sp>
        <p:nvSpPr>
          <p:cNvPr id="7" name="Content Placeholder 2"/>
          <p:cNvSpPr txBox="1">
            <a:spLocks/>
          </p:cNvSpPr>
          <p:nvPr/>
        </p:nvSpPr>
        <p:spPr>
          <a:xfrm>
            <a:off x="395536" y="1700808"/>
            <a:ext cx="8229600" cy="5112568"/>
          </a:xfrm>
          <a:prstGeom prst="rect">
            <a:avLst/>
          </a:prstGeom>
        </p:spPr>
        <p:txBody>
          <a:bodyPr vert="horz" lIns="91440" tIns="45720" rIns="91440" bIns="45720" rtlCol="0">
            <a:normAutofit fontScale="70000" lnSpcReduction="20000"/>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gn="l"/>
            <a:endParaRPr lang="en-GB" dirty="0"/>
          </a:p>
          <a:p>
            <a:pPr algn="l"/>
            <a:r>
              <a:rPr lang="en-GB" sz="4000" dirty="0" smtClean="0">
                <a:solidFill>
                  <a:schemeClr val="bg1">
                    <a:lumMod val="85000"/>
                  </a:schemeClr>
                </a:solidFill>
              </a:rPr>
              <a:t>Stays </a:t>
            </a:r>
            <a:r>
              <a:rPr lang="en-GB" sz="4000" dirty="0" smtClean="0">
                <a:solidFill>
                  <a:schemeClr val="accent6"/>
                </a:solidFill>
              </a:rPr>
              <a:t>responsive</a:t>
            </a:r>
            <a:r>
              <a:rPr lang="en-GB" sz="4000" dirty="0" smtClean="0">
                <a:solidFill>
                  <a:schemeClr val="bg1">
                    <a:lumMod val="85000"/>
                  </a:schemeClr>
                </a:solidFill>
              </a:rPr>
              <a:t> under </a:t>
            </a:r>
            <a:r>
              <a:rPr lang="en-GB" sz="4000" dirty="0" smtClean="0">
                <a:solidFill>
                  <a:schemeClr val="accent6"/>
                </a:solidFill>
              </a:rPr>
              <a:t>varying workload</a:t>
            </a:r>
            <a:r>
              <a:rPr lang="en-GB" sz="4000" dirty="0" smtClean="0">
                <a:solidFill>
                  <a:schemeClr val="bg1">
                    <a:lumMod val="85000"/>
                  </a:schemeClr>
                </a:solidFill>
              </a:rPr>
              <a:t>.</a:t>
            </a:r>
          </a:p>
          <a:p>
            <a:pPr algn="l"/>
            <a:endParaRPr lang="en-GB" sz="1900" dirty="0">
              <a:solidFill>
                <a:schemeClr val="bg1">
                  <a:lumMod val="85000"/>
                </a:schemeClr>
              </a:solidFill>
            </a:endParaRPr>
          </a:p>
          <a:p>
            <a:pPr algn="l"/>
            <a:r>
              <a:rPr lang="en-GB" sz="4000" dirty="0" smtClean="0">
                <a:solidFill>
                  <a:schemeClr val="bg1">
                    <a:lumMod val="85000"/>
                  </a:schemeClr>
                </a:solidFill>
              </a:rPr>
              <a:t>We </a:t>
            </a:r>
            <a:r>
              <a:rPr lang="en-GB" sz="4000" dirty="0" smtClean="0">
                <a:solidFill>
                  <a:schemeClr val="accent6"/>
                </a:solidFill>
              </a:rPr>
              <a:t>increase</a:t>
            </a:r>
            <a:r>
              <a:rPr lang="en-GB" sz="4000" dirty="0" smtClean="0">
                <a:solidFill>
                  <a:schemeClr val="bg1">
                    <a:lumMod val="85000"/>
                  </a:schemeClr>
                </a:solidFill>
              </a:rPr>
              <a:t> or </a:t>
            </a:r>
            <a:r>
              <a:rPr lang="en-GB" sz="4000" dirty="0" smtClean="0">
                <a:solidFill>
                  <a:schemeClr val="accent6"/>
                </a:solidFill>
              </a:rPr>
              <a:t>decrease</a:t>
            </a:r>
            <a:r>
              <a:rPr lang="en-GB" sz="4000" dirty="0" smtClean="0">
                <a:solidFill>
                  <a:schemeClr val="bg1">
                    <a:lumMod val="85000"/>
                  </a:schemeClr>
                </a:solidFill>
              </a:rPr>
              <a:t> the </a:t>
            </a:r>
            <a:r>
              <a:rPr lang="en-GB" sz="4000" dirty="0" smtClean="0">
                <a:solidFill>
                  <a:schemeClr val="accent6"/>
                </a:solidFill>
              </a:rPr>
              <a:t>resources</a:t>
            </a:r>
            <a:r>
              <a:rPr lang="en-GB" sz="4000" dirty="0" smtClean="0">
                <a:solidFill>
                  <a:schemeClr val="bg1">
                    <a:lumMod val="85000"/>
                  </a:schemeClr>
                </a:solidFill>
              </a:rPr>
              <a:t> dedicated to processing inputs </a:t>
            </a:r>
            <a:r>
              <a:rPr lang="en-GB" sz="4000" dirty="0" smtClean="0">
                <a:solidFill>
                  <a:schemeClr val="accent6"/>
                </a:solidFill>
              </a:rPr>
              <a:t>in response</a:t>
            </a:r>
            <a:r>
              <a:rPr lang="en-GB" sz="4000" dirty="0" smtClean="0">
                <a:solidFill>
                  <a:schemeClr val="bg1">
                    <a:lumMod val="85000"/>
                  </a:schemeClr>
                </a:solidFill>
              </a:rPr>
              <a:t> to those inputs increasing or decreasing.</a:t>
            </a:r>
          </a:p>
          <a:p>
            <a:pPr algn="l"/>
            <a:endParaRPr lang="en-GB" sz="1500" dirty="0" smtClean="0">
              <a:solidFill>
                <a:schemeClr val="tx1">
                  <a:lumMod val="50000"/>
                  <a:lumOff val="50000"/>
                </a:schemeClr>
              </a:solidFill>
            </a:endParaRPr>
          </a:p>
          <a:p>
            <a:pPr algn="l"/>
            <a:r>
              <a:rPr lang="en-GB" sz="4000" dirty="0" smtClean="0">
                <a:solidFill>
                  <a:schemeClr val="bg1">
                    <a:lumMod val="85000"/>
                  </a:schemeClr>
                </a:solidFill>
              </a:rPr>
              <a:t>No central</a:t>
            </a:r>
            <a:r>
              <a:rPr lang="en-GB" sz="4000" dirty="0" smtClean="0">
                <a:solidFill>
                  <a:schemeClr val="accent6"/>
                </a:solidFill>
              </a:rPr>
              <a:t> bottlenecks</a:t>
            </a:r>
            <a:r>
              <a:rPr lang="en-GB" sz="4000" dirty="0" smtClean="0">
                <a:solidFill>
                  <a:schemeClr val="bg1">
                    <a:lumMod val="85000"/>
                  </a:schemeClr>
                </a:solidFill>
              </a:rPr>
              <a:t>.  Components can be </a:t>
            </a:r>
            <a:r>
              <a:rPr lang="en-GB" sz="4000" dirty="0" smtClean="0">
                <a:solidFill>
                  <a:schemeClr val="accent6"/>
                </a:solidFill>
              </a:rPr>
              <a:t>sharded</a:t>
            </a:r>
            <a:r>
              <a:rPr lang="en-GB" sz="4000" dirty="0" smtClean="0">
                <a:solidFill>
                  <a:schemeClr val="bg1">
                    <a:lumMod val="85000"/>
                  </a:schemeClr>
                </a:solidFill>
              </a:rPr>
              <a:t> or replicated and </a:t>
            </a:r>
            <a:r>
              <a:rPr lang="en-GB" sz="4000" dirty="0" smtClean="0">
                <a:solidFill>
                  <a:schemeClr val="accent6"/>
                </a:solidFill>
              </a:rPr>
              <a:t>inputs can be distributed</a:t>
            </a:r>
            <a:r>
              <a:rPr lang="en-GB" sz="4000" dirty="0" smtClean="0">
                <a:solidFill>
                  <a:schemeClr val="bg1">
                    <a:lumMod val="85000"/>
                  </a:schemeClr>
                </a:solidFill>
              </a:rPr>
              <a:t> amongst them.</a:t>
            </a:r>
            <a:endParaRPr lang="en-GB" sz="4000" dirty="0">
              <a:solidFill>
                <a:schemeClr val="tx1">
                  <a:lumMod val="50000"/>
                  <a:lumOff val="50000"/>
                </a:schemeClr>
              </a:solidFill>
            </a:endParaRPr>
          </a:p>
          <a:p>
            <a:pPr algn="l"/>
            <a:endParaRPr lang="en-GB" sz="1900" dirty="0" smtClean="0">
              <a:solidFill>
                <a:schemeClr val="bg1">
                  <a:lumMod val="85000"/>
                </a:schemeClr>
              </a:solidFill>
            </a:endParaRPr>
          </a:p>
          <a:p>
            <a:pPr algn="l"/>
            <a:r>
              <a:rPr lang="en-GB" sz="4000" dirty="0" smtClean="0">
                <a:solidFill>
                  <a:schemeClr val="bg1">
                    <a:lumMod val="85000"/>
                  </a:schemeClr>
                </a:solidFill>
              </a:rPr>
              <a:t>Systems </a:t>
            </a:r>
            <a:r>
              <a:rPr lang="en-GB" sz="4000" dirty="0" smtClean="0">
                <a:solidFill>
                  <a:schemeClr val="accent6"/>
                </a:solidFill>
              </a:rPr>
              <a:t>scale</a:t>
            </a:r>
            <a:r>
              <a:rPr lang="en-GB" sz="4000" dirty="0" smtClean="0">
                <a:solidFill>
                  <a:schemeClr val="bg1">
                    <a:lumMod val="85000"/>
                  </a:schemeClr>
                </a:solidFill>
              </a:rPr>
              <a:t> either reactively or proactively by looking at </a:t>
            </a:r>
            <a:r>
              <a:rPr lang="en-GB" sz="4000" dirty="0" smtClean="0">
                <a:solidFill>
                  <a:schemeClr val="accent6"/>
                </a:solidFill>
              </a:rPr>
              <a:t>relevant performance metrics</a:t>
            </a:r>
            <a:r>
              <a:rPr lang="en-GB" sz="4000" dirty="0" smtClean="0">
                <a:solidFill>
                  <a:schemeClr val="bg1">
                    <a:lumMod val="85000"/>
                  </a:schemeClr>
                </a:solidFill>
              </a:rPr>
              <a:t>.</a:t>
            </a:r>
          </a:p>
          <a:p>
            <a:pPr algn="l"/>
            <a:endParaRPr lang="en-GB" sz="1500" dirty="0" smtClean="0">
              <a:solidFill>
                <a:schemeClr val="tx1">
                  <a:lumMod val="50000"/>
                  <a:lumOff val="50000"/>
                </a:schemeClr>
              </a:solidFill>
            </a:endParaRPr>
          </a:p>
          <a:p>
            <a:pPr algn="l"/>
            <a:r>
              <a:rPr lang="en-GB" sz="4000" dirty="0" smtClean="0">
                <a:solidFill>
                  <a:schemeClr val="bg1">
                    <a:lumMod val="85000"/>
                  </a:schemeClr>
                </a:solidFill>
              </a:rPr>
              <a:t>Elasticity is achieved using </a:t>
            </a:r>
            <a:r>
              <a:rPr lang="en-GB" sz="4000" dirty="0" smtClean="0">
                <a:solidFill>
                  <a:schemeClr val="accent6"/>
                </a:solidFill>
              </a:rPr>
              <a:t>commodity hardware</a:t>
            </a:r>
            <a:r>
              <a:rPr lang="en-GB" sz="4000" dirty="0" smtClean="0">
                <a:solidFill>
                  <a:schemeClr val="bg1">
                    <a:lumMod val="85000"/>
                  </a:schemeClr>
                </a:solidFill>
              </a:rPr>
              <a:t> and </a:t>
            </a:r>
            <a:r>
              <a:rPr lang="en-GB" sz="4000" dirty="0" smtClean="0">
                <a:solidFill>
                  <a:schemeClr val="accent6"/>
                </a:solidFill>
              </a:rPr>
              <a:t>software platforms</a:t>
            </a:r>
            <a:r>
              <a:rPr lang="en-GB" sz="4000" dirty="0" smtClean="0">
                <a:solidFill>
                  <a:schemeClr val="bg1">
                    <a:lumMod val="85000"/>
                  </a:schemeClr>
                </a:solidFill>
              </a:rPr>
              <a:t>.</a:t>
            </a:r>
          </a:p>
        </p:txBody>
      </p:sp>
    </p:spTree>
    <p:extLst>
      <p:ext uri="{BB962C8B-B14F-4D97-AF65-F5344CB8AC3E}">
        <p14:creationId xmlns:p14="http://schemas.microsoft.com/office/powerpoint/2010/main" val="18681074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520" y="132433"/>
            <a:ext cx="8566720" cy="1470025"/>
          </a:xfrm>
        </p:spPr>
        <p:txBody>
          <a:bodyPr>
            <a:noAutofit/>
          </a:bodyPr>
          <a:lstStyle/>
          <a:p>
            <a:pPr algn="r"/>
            <a:r>
              <a:rPr lang="en-GB" sz="8000" b="1" dirty="0" smtClean="0">
                <a:solidFill>
                  <a:schemeClr val="bg1"/>
                </a:solidFill>
              </a:rPr>
              <a:t>MESSAGE DRIVEN</a:t>
            </a:r>
            <a:endParaRPr lang="en-GB" sz="8000" b="1" dirty="0">
              <a:solidFill>
                <a:schemeClr val="bg1"/>
              </a:solidFill>
            </a:endParaRPr>
          </a:p>
        </p:txBody>
      </p:sp>
      <p:sp>
        <p:nvSpPr>
          <p:cNvPr id="5" name="Subtitle 2"/>
          <p:cNvSpPr txBox="1">
            <a:spLocks/>
          </p:cNvSpPr>
          <p:nvPr/>
        </p:nvSpPr>
        <p:spPr>
          <a:xfrm>
            <a:off x="6441976" y="1340768"/>
            <a:ext cx="2376264" cy="648072"/>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lvl="1" algn="l"/>
            <a:r>
              <a:rPr lang="en-GB" sz="4000" dirty="0">
                <a:solidFill>
                  <a:srgbClr val="D6D6D6"/>
                </a:solidFill>
                <a:cs typeface="Arial" panose="020B0604020202020204" pitchFamily="34" charset="0"/>
              </a:rPr>
              <a:t>i</a:t>
            </a:r>
            <a:r>
              <a:rPr lang="en-GB" sz="4000" dirty="0" smtClean="0">
                <a:solidFill>
                  <a:srgbClr val="D6D6D6"/>
                </a:solidFill>
                <a:cs typeface="Arial" panose="020B0604020202020204" pitchFamily="34" charset="0"/>
              </a:rPr>
              <a:t>n detail</a:t>
            </a:r>
            <a:endParaRPr lang="en-GB" sz="4000" dirty="0">
              <a:solidFill>
                <a:srgbClr val="D6D6D6"/>
              </a:solidFill>
              <a:cs typeface="Arabic Typesetting" panose="03020402040406030203" pitchFamily="66" charset="-78"/>
            </a:endParaRPr>
          </a:p>
        </p:txBody>
      </p:sp>
      <p:sp>
        <p:nvSpPr>
          <p:cNvPr id="7" name="Content Placeholder 2"/>
          <p:cNvSpPr txBox="1">
            <a:spLocks/>
          </p:cNvSpPr>
          <p:nvPr/>
        </p:nvSpPr>
        <p:spPr>
          <a:xfrm>
            <a:off x="395536" y="1988840"/>
            <a:ext cx="8229600" cy="5112568"/>
          </a:xfrm>
          <a:prstGeom prst="rect">
            <a:avLst/>
          </a:prstGeom>
        </p:spPr>
        <p:txBody>
          <a:bodyPr vert="horz" lIns="91440" tIns="45720" rIns="91440" bIns="45720" rtlCol="0">
            <a:normAutofit fontScale="62500" lnSpcReduction="20000"/>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gn="l"/>
            <a:endParaRPr lang="en-GB" dirty="0"/>
          </a:p>
          <a:p>
            <a:pPr algn="l"/>
            <a:r>
              <a:rPr lang="en-GB" sz="4000" dirty="0" smtClean="0">
                <a:solidFill>
                  <a:schemeClr val="bg1">
                    <a:lumMod val="85000"/>
                  </a:schemeClr>
                </a:solidFill>
              </a:rPr>
              <a:t>Communication between components is </a:t>
            </a:r>
            <a:r>
              <a:rPr lang="en-GB" sz="4000" dirty="0" smtClean="0">
                <a:solidFill>
                  <a:schemeClr val="accent6"/>
                </a:solidFill>
              </a:rPr>
              <a:t>asynchronous</a:t>
            </a:r>
            <a:r>
              <a:rPr lang="en-GB" sz="4000" dirty="0" smtClean="0">
                <a:solidFill>
                  <a:schemeClr val="bg1">
                    <a:lumMod val="85000"/>
                  </a:schemeClr>
                </a:solidFill>
              </a:rPr>
              <a:t>, </a:t>
            </a:r>
            <a:r>
              <a:rPr lang="en-GB" sz="4000" dirty="0" smtClean="0">
                <a:solidFill>
                  <a:schemeClr val="accent6"/>
                </a:solidFill>
              </a:rPr>
              <a:t>non-blocking.</a:t>
            </a:r>
          </a:p>
          <a:p>
            <a:pPr algn="l"/>
            <a:endParaRPr lang="en-GB" sz="1900" dirty="0">
              <a:solidFill>
                <a:schemeClr val="bg1">
                  <a:lumMod val="85000"/>
                </a:schemeClr>
              </a:solidFill>
            </a:endParaRPr>
          </a:p>
          <a:p>
            <a:pPr algn="l"/>
            <a:r>
              <a:rPr lang="en-GB" sz="4000" dirty="0" smtClean="0">
                <a:solidFill>
                  <a:schemeClr val="bg1">
                    <a:lumMod val="85000"/>
                  </a:schemeClr>
                </a:solidFill>
              </a:rPr>
              <a:t>Asynchronous messages </a:t>
            </a:r>
            <a:r>
              <a:rPr lang="en-GB" sz="4000" dirty="0" smtClean="0">
                <a:solidFill>
                  <a:schemeClr val="accent6"/>
                </a:solidFill>
              </a:rPr>
              <a:t>enforce</a:t>
            </a:r>
            <a:r>
              <a:rPr lang="en-GB" sz="4000" dirty="0" smtClean="0">
                <a:solidFill>
                  <a:schemeClr val="bg1">
                    <a:lumMod val="85000"/>
                  </a:schemeClr>
                </a:solidFill>
              </a:rPr>
              <a:t> </a:t>
            </a:r>
            <a:r>
              <a:rPr lang="en-GB" sz="4000" dirty="0" smtClean="0">
                <a:solidFill>
                  <a:schemeClr val="accent6"/>
                </a:solidFill>
              </a:rPr>
              <a:t>component boundaries</a:t>
            </a:r>
            <a:r>
              <a:rPr lang="en-GB" sz="4000" dirty="0" smtClean="0">
                <a:solidFill>
                  <a:schemeClr val="bg1">
                    <a:lumMod val="85000"/>
                  </a:schemeClr>
                </a:solidFill>
              </a:rPr>
              <a:t> and ensures:</a:t>
            </a:r>
          </a:p>
          <a:p>
            <a:pPr lvl="1" algn="l"/>
            <a:r>
              <a:rPr lang="en-GB" sz="3600" dirty="0" smtClean="0">
                <a:solidFill>
                  <a:schemeClr val="bg1">
                    <a:lumMod val="85000"/>
                  </a:schemeClr>
                </a:solidFill>
              </a:rPr>
              <a:t>	</a:t>
            </a:r>
            <a:r>
              <a:rPr lang="en-GB" sz="3600" dirty="0" smtClean="0">
                <a:solidFill>
                  <a:schemeClr val="accent6"/>
                </a:solidFill>
              </a:rPr>
              <a:t>Loose Coupling</a:t>
            </a:r>
            <a:r>
              <a:rPr lang="en-GB" sz="3600" dirty="0" smtClean="0">
                <a:solidFill>
                  <a:schemeClr val="bg1">
                    <a:lumMod val="85000"/>
                  </a:schemeClr>
                </a:solidFill>
              </a:rPr>
              <a:t>, </a:t>
            </a:r>
            <a:r>
              <a:rPr lang="en-GB" sz="3600" dirty="0" smtClean="0">
                <a:solidFill>
                  <a:schemeClr val="accent6"/>
                </a:solidFill>
              </a:rPr>
              <a:t>Isolation</a:t>
            </a:r>
            <a:r>
              <a:rPr lang="en-GB" sz="3600" dirty="0" smtClean="0">
                <a:solidFill>
                  <a:schemeClr val="bg1">
                    <a:lumMod val="85000"/>
                  </a:schemeClr>
                </a:solidFill>
              </a:rPr>
              <a:t>,</a:t>
            </a:r>
            <a:r>
              <a:rPr lang="en-GB" sz="3600" dirty="0" smtClean="0">
                <a:solidFill>
                  <a:schemeClr val="accent6"/>
                </a:solidFill>
              </a:rPr>
              <a:t> Location Transparency</a:t>
            </a:r>
            <a:r>
              <a:rPr lang="en-GB" sz="3600" dirty="0" smtClean="0">
                <a:solidFill>
                  <a:schemeClr val="bg1">
                    <a:lumMod val="85000"/>
                  </a:schemeClr>
                </a:solidFill>
              </a:rPr>
              <a:t>, </a:t>
            </a:r>
          </a:p>
          <a:p>
            <a:pPr lvl="1" algn="l"/>
            <a:r>
              <a:rPr lang="en-GB" sz="3600" dirty="0">
                <a:solidFill>
                  <a:schemeClr val="bg1">
                    <a:lumMod val="85000"/>
                  </a:schemeClr>
                </a:solidFill>
              </a:rPr>
              <a:t>	</a:t>
            </a:r>
            <a:r>
              <a:rPr lang="en-GB" sz="3600" dirty="0" smtClean="0">
                <a:solidFill>
                  <a:schemeClr val="bg1">
                    <a:lumMod val="85000"/>
                  </a:schemeClr>
                </a:solidFill>
              </a:rPr>
              <a:t>Ability to delegate </a:t>
            </a:r>
            <a:r>
              <a:rPr lang="en-GB" sz="3600" dirty="0" smtClean="0">
                <a:solidFill>
                  <a:schemeClr val="accent6"/>
                </a:solidFill>
              </a:rPr>
              <a:t>errors as messages</a:t>
            </a:r>
            <a:r>
              <a:rPr lang="en-GB" sz="3600" dirty="0" smtClean="0">
                <a:solidFill>
                  <a:schemeClr val="bg1">
                    <a:lumMod val="85000"/>
                  </a:schemeClr>
                </a:solidFill>
              </a:rPr>
              <a:t>.</a:t>
            </a:r>
          </a:p>
          <a:p>
            <a:pPr algn="l"/>
            <a:endParaRPr lang="en-GB" sz="1500" dirty="0" smtClean="0">
              <a:solidFill>
                <a:schemeClr val="tx1">
                  <a:lumMod val="50000"/>
                  <a:lumOff val="50000"/>
                </a:schemeClr>
              </a:solidFill>
            </a:endParaRPr>
          </a:p>
          <a:p>
            <a:pPr algn="l"/>
            <a:r>
              <a:rPr lang="en-GB" sz="4000" dirty="0" smtClean="0">
                <a:solidFill>
                  <a:schemeClr val="bg1">
                    <a:lumMod val="85000"/>
                  </a:schemeClr>
                </a:solidFill>
              </a:rPr>
              <a:t>Message Driven allows:</a:t>
            </a:r>
          </a:p>
          <a:p>
            <a:pPr lvl="1" algn="l"/>
            <a:r>
              <a:rPr lang="en-GB" sz="3600" dirty="0" smtClean="0">
                <a:solidFill>
                  <a:schemeClr val="bg1">
                    <a:lumMod val="85000"/>
                  </a:schemeClr>
                </a:solidFill>
              </a:rPr>
              <a:t>	</a:t>
            </a:r>
            <a:r>
              <a:rPr lang="en-GB" sz="3600" dirty="0" smtClean="0">
                <a:solidFill>
                  <a:schemeClr val="accent6"/>
                </a:solidFill>
              </a:rPr>
              <a:t>Load Management</a:t>
            </a:r>
            <a:r>
              <a:rPr lang="en-GB" sz="3600" dirty="0" smtClean="0">
                <a:solidFill>
                  <a:schemeClr val="bg1">
                    <a:lumMod val="85000"/>
                  </a:schemeClr>
                </a:solidFill>
              </a:rPr>
              <a:t> and </a:t>
            </a:r>
            <a:r>
              <a:rPr lang="en-GB" sz="3600" dirty="0" smtClean="0">
                <a:solidFill>
                  <a:schemeClr val="accent6"/>
                </a:solidFill>
              </a:rPr>
              <a:t>Elasticity</a:t>
            </a:r>
          </a:p>
          <a:p>
            <a:pPr lvl="1" algn="l"/>
            <a:r>
              <a:rPr lang="en-GB" sz="3600" dirty="0" smtClean="0">
                <a:solidFill>
                  <a:schemeClr val="bg1">
                    <a:lumMod val="85000"/>
                  </a:schemeClr>
                </a:solidFill>
              </a:rPr>
              <a:t>	</a:t>
            </a:r>
            <a:r>
              <a:rPr lang="en-GB" sz="3600" dirty="0" smtClean="0">
                <a:solidFill>
                  <a:schemeClr val="accent6"/>
                </a:solidFill>
              </a:rPr>
              <a:t>Flow Control</a:t>
            </a:r>
            <a:r>
              <a:rPr lang="en-GB" sz="3600" dirty="0" smtClean="0">
                <a:solidFill>
                  <a:schemeClr val="bg1">
                    <a:lumMod val="85000"/>
                  </a:schemeClr>
                </a:solidFill>
              </a:rPr>
              <a:t> by applying back 	pressure as needed.</a:t>
            </a:r>
          </a:p>
          <a:p>
            <a:pPr lvl="1" algn="l"/>
            <a:r>
              <a:rPr lang="en-GB" sz="3600" dirty="0" smtClean="0">
                <a:solidFill>
                  <a:schemeClr val="bg1">
                    <a:lumMod val="85000"/>
                  </a:schemeClr>
                </a:solidFill>
              </a:rPr>
              <a:t>	</a:t>
            </a:r>
            <a:r>
              <a:rPr lang="en-GB" sz="3600" dirty="0" smtClean="0">
                <a:solidFill>
                  <a:schemeClr val="accent6"/>
                </a:solidFill>
              </a:rPr>
              <a:t>Efficiency</a:t>
            </a:r>
            <a:r>
              <a:rPr lang="en-GB" sz="3600" dirty="0" smtClean="0">
                <a:solidFill>
                  <a:schemeClr val="bg1">
                    <a:lumMod val="85000"/>
                  </a:schemeClr>
                </a:solidFill>
              </a:rPr>
              <a:t> - Consumers wait for, but are not inherently 	coupled to</a:t>
            </a:r>
            <a:r>
              <a:rPr lang="en-GB" sz="3600" dirty="0">
                <a:solidFill>
                  <a:schemeClr val="bg1">
                    <a:lumMod val="85000"/>
                  </a:schemeClr>
                </a:solidFill>
              </a:rPr>
              <a:t> </a:t>
            </a:r>
            <a:r>
              <a:rPr lang="en-GB" sz="3600" dirty="0" smtClean="0">
                <a:solidFill>
                  <a:schemeClr val="bg1">
                    <a:lumMod val="85000"/>
                  </a:schemeClr>
                </a:solidFill>
              </a:rPr>
              <a:t>producers.</a:t>
            </a:r>
            <a:endParaRPr lang="en-GB" sz="3600" dirty="0">
              <a:solidFill>
                <a:schemeClr val="tx1">
                  <a:lumMod val="50000"/>
                  <a:lumOff val="50000"/>
                </a:schemeClr>
              </a:solidFill>
            </a:endParaRPr>
          </a:p>
        </p:txBody>
      </p:sp>
    </p:spTree>
    <p:extLst>
      <p:ext uri="{BB962C8B-B14F-4D97-AF65-F5344CB8AC3E}">
        <p14:creationId xmlns:p14="http://schemas.microsoft.com/office/powerpoint/2010/main" val="3615787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44824"/>
            <a:ext cx="7772400" cy="1470025"/>
          </a:xfrm>
        </p:spPr>
        <p:txBody>
          <a:bodyPr>
            <a:noAutofit/>
          </a:bodyPr>
          <a:lstStyle/>
          <a:p>
            <a:pPr algn="l"/>
            <a:r>
              <a:rPr lang="en-GB" sz="9600" b="1" dirty="0" smtClean="0">
                <a:solidFill>
                  <a:schemeClr val="bg1"/>
                </a:solidFill>
              </a:rPr>
              <a:t>SYSTEMS</a:t>
            </a:r>
            <a:endParaRPr lang="en-GB" sz="9600" b="1" dirty="0">
              <a:solidFill>
                <a:schemeClr val="bg1"/>
              </a:solidFill>
            </a:endParaRPr>
          </a:p>
        </p:txBody>
      </p:sp>
      <p:sp>
        <p:nvSpPr>
          <p:cNvPr id="5" name="Subtitle 2"/>
          <p:cNvSpPr txBox="1">
            <a:spLocks/>
          </p:cNvSpPr>
          <p:nvPr/>
        </p:nvSpPr>
        <p:spPr>
          <a:xfrm>
            <a:off x="251520" y="1520788"/>
            <a:ext cx="6400800" cy="648072"/>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lvl="1" algn="l"/>
            <a:r>
              <a:rPr lang="en-GB" sz="4000" dirty="0" smtClean="0">
                <a:solidFill>
                  <a:srgbClr val="D6D6D6"/>
                </a:solidFill>
                <a:cs typeface="Arial" panose="020B0604020202020204" pitchFamily="34" charset="0"/>
              </a:rPr>
              <a:t>How we build</a:t>
            </a:r>
            <a:endParaRPr lang="en-GB" sz="4000" dirty="0">
              <a:solidFill>
                <a:srgbClr val="D6D6D6"/>
              </a:solidFill>
              <a:cs typeface="Arabic Typesetting" panose="03020402040406030203" pitchFamily="66" charset="-78"/>
            </a:endParaRPr>
          </a:p>
        </p:txBody>
      </p:sp>
      <p:sp>
        <p:nvSpPr>
          <p:cNvPr id="9" name="Subtitle 2"/>
          <p:cNvSpPr txBox="1">
            <a:spLocks/>
          </p:cNvSpPr>
          <p:nvPr/>
        </p:nvSpPr>
        <p:spPr>
          <a:xfrm>
            <a:off x="2123728" y="2990813"/>
            <a:ext cx="6400800" cy="648072"/>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lvl="1" algn="l"/>
            <a:r>
              <a:rPr lang="en-GB" sz="4000">
                <a:solidFill>
                  <a:srgbClr val="D6D6D6"/>
                </a:solidFill>
                <a:cs typeface="Arial" panose="020B0604020202020204" pitchFamily="34" charset="0"/>
              </a:rPr>
              <a:t>m</a:t>
            </a:r>
            <a:r>
              <a:rPr lang="en-GB" sz="4000" smtClean="0">
                <a:solidFill>
                  <a:srgbClr val="D6D6D6"/>
                </a:solidFill>
                <a:cs typeface="Arial" panose="020B0604020202020204" pitchFamily="34" charset="0"/>
              </a:rPr>
              <a:t>ust change</a:t>
            </a:r>
            <a:endParaRPr lang="en-GB" sz="4000" dirty="0">
              <a:solidFill>
                <a:srgbClr val="D6D6D6"/>
              </a:solidFill>
              <a:cs typeface="Arabic Typesetting" panose="03020402040406030203" pitchFamily="66" charset="-78"/>
            </a:endParaRPr>
          </a:p>
        </p:txBody>
      </p:sp>
      <p:pic>
        <p:nvPicPr>
          <p:cNvPr id="10" name="Picture 9"/>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4790256" y="2755776"/>
            <a:ext cx="4102224" cy="4102224"/>
          </a:xfrm>
          <a:prstGeom prst="rect">
            <a:avLst/>
          </a:prstGeom>
        </p:spPr>
      </p:pic>
    </p:spTree>
    <p:extLst>
      <p:ext uri="{BB962C8B-B14F-4D97-AF65-F5344CB8AC3E}">
        <p14:creationId xmlns:p14="http://schemas.microsoft.com/office/powerpoint/2010/main" val="24806852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itle 1"/>
          <p:cNvSpPr txBox="1">
            <a:spLocks/>
          </p:cNvSpPr>
          <p:nvPr/>
        </p:nvSpPr>
        <p:spPr>
          <a:xfrm>
            <a:off x="0" y="908719"/>
            <a:ext cx="91440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9600" b="1" dirty="0" smtClean="0">
                <a:solidFill>
                  <a:schemeClr val="bg1"/>
                </a:solidFill>
              </a:rPr>
              <a:t>APPROACHES</a:t>
            </a:r>
            <a:endParaRPr lang="en-GB" sz="4800" dirty="0">
              <a:solidFill>
                <a:schemeClr val="bg1">
                  <a:lumMod val="85000"/>
                </a:schemeClr>
              </a:solidFill>
            </a:endParaRPr>
          </a:p>
        </p:txBody>
      </p:sp>
      <p:sp>
        <p:nvSpPr>
          <p:cNvPr id="10" name="Oval 9"/>
          <p:cNvSpPr/>
          <p:nvPr/>
        </p:nvSpPr>
        <p:spPr>
          <a:xfrm>
            <a:off x="467544" y="3501008"/>
            <a:ext cx="1944216" cy="1944216"/>
          </a:xfrm>
          <a:prstGeom prst="ellipse">
            <a:avLst/>
          </a:prstGeom>
          <a:solidFill>
            <a:schemeClr val="bg1">
              <a:lumMod val="85000"/>
            </a:schemeClr>
          </a:solidFill>
          <a:ln>
            <a:solidFill>
              <a:srgbClr val="D6D6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Subtitle 2"/>
          <p:cNvSpPr txBox="1">
            <a:spLocks/>
          </p:cNvSpPr>
          <p:nvPr/>
        </p:nvSpPr>
        <p:spPr>
          <a:xfrm>
            <a:off x="4684284" y="5517232"/>
            <a:ext cx="2218467" cy="540060"/>
          </a:xfrm>
          <a:prstGeom prst="rect">
            <a:avLst/>
          </a:prstGeom>
        </p:spPr>
        <p:txBody>
          <a:bodyPr vert="horz" lIns="91440" tIns="45720" rIns="91440" bIns="45720" rtlCol="0">
            <a:normAutofit fontScale="85000" lnSpcReduction="10000"/>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nSpc>
                <a:spcPct val="110000"/>
              </a:lnSpc>
              <a:spcBef>
                <a:spcPts val="600"/>
              </a:spcBef>
            </a:pPr>
            <a:r>
              <a:rPr lang="en-GB" b="1" smtClean="0">
                <a:solidFill>
                  <a:srgbClr val="D6D6D6"/>
                </a:solidFill>
                <a:latin typeface="Adobe Arabic" pitchFamily="18" charset="-78"/>
                <a:cs typeface="Adobe Arabic" pitchFamily="18" charset="-78"/>
              </a:rPr>
              <a:t>Microservices</a:t>
            </a:r>
            <a:endParaRPr lang="en-GB" b="1" dirty="0">
              <a:latin typeface="Adobe Arabic" pitchFamily="18" charset="-78"/>
              <a:cs typeface="Adobe Arabic" pitchFamily="18" charset="-78"/>
            </a:endParaRPr>
          </a:p>
        </p:txBody>
      </p:sp>
      <p:sp>
        <p:nvSpPr>
          <p:cNvPr id="12" name="Subtitle 2"/>
          <p:cNvSpPr txBox="1">
            <a:spLocks/>
          </p:cNvSpPr>
          <p:nvPr/>
        </p:nvSpPr>
        <p:spPr>
          <a:xfrm>
            <a:off x="611560" y="5517232"/>
            <a:ext cx="1656184" cy="540060"/>
          </a:xfrm>
          <a:prstGeom prst="rect">
            <a:avLst/>
          </a:prstGeom>
        </p:spPr>
        <p:txBody>
          <a:bodyPr vert="horz" lIns="91440" tIns="45720" rIns="91440" bIns="45720" rtlCol="0">
            <a:normAutofit fontScale="85000" lnSpcReduction="10000"/>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nSpc>
                <a:spcPct val="110000"/>
              </a:lnSpc>
              <a:spcBef>
                <a:spcPts val="600"/>
              </a:spcBef>
            </a:pPr>
            <a:r>
              <a:rPr lang="en-GB" b="1" dirty="0" smtClean="0">
                <a:solidFill>
                  <a:srgbClr val="D6D6D6"/>
                </a:solidFill>
                <a:latin typeface="Adobe Arabic" pitchFamily="18" charset="-78"/>
                <a:cs typeface="Adobe Arabic" pitchFamily="18" charset="-78"/>
              </a:rPr>
              <a:t>Monolith</a:t>
            </a:r>
            <a:endParaRPr lang="en-GB" b="1" dirty="0">
              <a:latin typeface="Adobe Arabic" pitchFamily="18" charset="-78"/>
              <a:cs typeface="Adobe Arabic" pitchFamily="18" charset="-78"/>
            </a:endParaRPr>
          </a:p>
        </p:txBody>
      </p:sp>
      <p:sp>
        <p:nvSpPr>
          <p:cNvPr id="13" name="Subtitle 2"/>
          <p:cNvSpPr txBox="1">
            <a:spLocks/>
          </p:cNvSpPr>
          <p:nvPr/>
        </p:nvSpPr>
        <p:spPr>
          <a:xfrm>
            <a:off x="2735795" y="5517232"/>
            <a:ext cx="1740205" cy="540060"/>
          </a:xfrm>
          <a:prstGeom prst="rect">
            <a:avLst/>
          </a:prstGeom>
        </p:spPr>
        <p:txBody>
          <a:bodyPr vert="horz" lIns="91440" tIns="45720" rIns="91440" bIns="45720" rtlCol="0">
            <a:normAutofit fontScale="92500" lnSpcReduction="20000"/>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nSpc>
                <a:spcPct val="110000"/>
              </a:lnSpc>
              <a:spcBef>
                <a:spcPts val="600"/>
              </a:spcBef>
            </a:pPr>
            <a:r>
              <a:rPr lang="en-GB" b="1" dirty="0" err="1" smtClean="0">
                <a:solidFill>
                  <a:srgbClr val="D6D6D6"/>
                </a:solidFill>
                <a:latin typeface="Adobe Arabic" pitchFamily="18" charset="-78"/>
                <a:cs typeface="Adobe Arabic" pitchFamily="18" charset="-78"/>
              </a:rPr>
              <a:t>Microlith</a:t>
            </a:r>
            <a:endParaRPr lang="en-GB" b="1" dirty="0">
              <a:latin typeface="Adobe Arabic" pitchFamily="18" charset="-78"/>
              <a:cs typeface="Adobe Arabic" pitchFamily="18" charset="-78"/>
            </a:endParaRPr>
          </a:p>
        </p:txBody>
      </p:sp>
      <p:sp>
        <p:nvSpPr>
          <p:cNvPr id="14" name="Oval 13"/>
          <p:cNvSpPr/>
          <p:nvPr/>
        </p:nvSpPr>
        <p:spPr>
          <a:xfrm>
            <a:off x="2612613" y="3501008"/>
            <a:ext cx="1944216" cy="1944216"/>
          </a:xfrm>
          <a:prstGeom prst="ellipse">
            <a:avLst/>
          </a:prstGeom>
          <a:solidFill>
            <a:schemeClr val="bg1">
              <a:lumMod val="85000"/>
            </a:schemeClr>
          </a:solidFill>
          <a:ln>
            <a:solidFill>
              <a:srgbClr val="D6D6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val 14"/>
          <p:cNvSpPr/>
          <p:nvPr/>
        </p:nvSpPr>
        <p:spPr>
          <a:xfrm>
            <a:off x="4757682" y="3501008"/>
            <a:ext cx="1944216" cy="1944216"/>
          </a:xfrm>
          <a:prstGeom prst="ellipse">
            <a:avLst/>
          </a:prstGeom>
          <a:solidFill>
            <a:schemeClr val="bg1">
              <a:lumMod val="85000"/>
            </a:schemeClr>
          </a:solidFill>
          <a:ln>
            <a:solidFill>
              <a:srgbClr val="D6D6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val 15"/>
          <p:cNvSpPr/>
          <p:nvPr/>
        </p:nvSpPr>
        <p:spPr>
          <a:xfrm>
            <a:off x="6902752" y="3501008"/>
            <a:ext cx="1944216" cy="1944216"/>
          </a:xfrm>
          <a:prstGeom prst="ellipse">
            <a:avLst/>
          </a:prstGeom>
          <a:solidFill>
            <a:schemeClr val="bg1">
              <a:lumMod val="85000"/>
            </a:schemeClr>
          </a:solidFill>
          <a:ln>
            <a:solidFill>
              <a:srgbClr val="D6D6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Subtitle 2"/>
          <p:cNvSpPr txBox="1">
            <a:spLocks/>
          </p:cNvSpPr>
          <p:nvPr/>
        </p:nvSpPr>
        <p:spPr>
          <a:xfrm>
            <a:off x="7046768" y="5517232"/>
            <a:ext cx="1656184" cy="540060"/>
          </a:xfrm>
          <a:prstGeom prst="rect">
            <a:avLst/>
          </a:prstGeom>
        </p:spPr>
        <p:txBody>
          <a:bodyPr vert="horz" lIns="91440" tIns="45720" rIns="91440" bIns="45720" rtlCol="0">
            <a:normAutofit fontScale="92500" lnSpcReduction="20000"/>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nSpc>
                <a:spcPct val="110000"/>
              </a:lnSpc>
              <a:spcBef>
                <a:spcPts val="600"/>
              </a:spcBef>
            </a:pPr>
            <a:r>
              <a:rPr lang="en-GB" b="1" dirty="0" smtClean="0">
                <a:solidFill>
                  <a:srgbClr val="D6D6D6"/>
                </a:solidFill>
                <a:latin typeface="Adobe Arabic" pitchFamily="18" charset="-78"/>
                <a:cs typeface="Adobe Arabic" pitchFamily="18" charset="-78"/>
              </a:rPr>
              <a:t>Reactive</a:t>
            </a:r>
            <a:endParaRPr lang="en-GB" b="1" dirty="0">
              <a:latin typeface="Adobe Arabic" pitchFamily="18" charset="-78"/>
              <a:cs typeface="Adobe Arabic" pitchFamily="18" charset="-78"/>
            </a:endParaRPr>
          </a:p>
        </p:txBody>
      </p:sp>
      <p:sp>
        <p:nvSpPr>
          <p:cNvPr id="22" name="Subtitle 2"/>
          <p:cNvSpPr txBox="1">
            <a:spLocks/>
          </p:cNvSpPr>
          <p:nvPr/>
        </p:nvSpPr>
        <p:spPr>
          <a:xfrm>
            <a:off x="35496" y="2204864"/>
            <a:ext cx="8784976" cy="648072"/>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lvl="1"/>
            <a:r>
              <a:rPr lang="en-GB" sz="4000" dirty="0" smtClean="0">
                <a:solidFill>
                  <a:srgbClr val="D6D6D6"/>
                </a:solidFill>
                <a:cs typeface="Arial" panose="020B0604020202020204" pitchFamily="34" charset="0"/>
              </a:rPr>
              <a:t>&lt; one– more- go&gt;</a:t>
            </a:r>
            <a:endParaRPr lang="en-GB" sz="4000" dirty="0">
              <a:solidFill>
                <a:srgbClr val="D6D6D6"/>
              </a:solidFill>
              <a:cs typeface="Arabic Typesetting" panose="03020402040406030203" pitchFamily="66" charset="-78"/>
            </a:endParaRPr>
          </a:p>
        </p:txBody>
      </p:sp>
      <p:sp>
        <p:nvSpPr>
          <p:cNvPr id="4" name="Rounded Rectangle 3"/>
          <p:cNvSpPr/>
          <p:nvPr/>
        </p:nvSpPr>
        <p:spPr>
          <a:xfrm>
            <a:off x="1187624" y="3789040"/>
            <a:ext cx="504056" cy="1440160"/>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3" name="Rounded Rectangle 22"/>
          <p:cNvSpPr/>
          <p:nvPr/>
        </p:nvSpPr>
        <p:spPr>
          <a:xfrm>
            <a:off x="2987824" y="4941168"/>
            <a:ext cx="1224136" cy="216024"/>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4" name="Rounded Rectangle 23"/>
          <p:cNvSpPr/>
          <p:nvPr/>
        </p:nvSpPr>
        <p:spPr>
          <a:xfrm>
            <a:off x="3347864" y="4005064"/>
            <a:ext cx="504056" cy="864096"/>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5" name="Rounded Rectangle 24"/>
          <p:cNvSpPr/>
          <p:nvPr/>
        </p:nvSpPr>
        <p:spPr>
          <a:xfrm>
            <a:off x="2797840" y="4005064"/>
            <a:ext cx="504056" cy="864096"/>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6" name="Rounded Rectangle 25"/>
          <p:cNvSpPr/>
          <p:nvPr/>
        </p:nvSpPr>
        <p:spPr>
          <a:xfrm>
            <a:off x="3901779" y="4005064"/>
            <a:ext cx="504056" cy="864096"/>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8" name="Rounded Rectangle 27"/>
          <p:cNvSpPr/>
          <p:nvPr/>
        </p:nvSpPr>
        <p:spPr>
          <a:xfrm>
            <a:off x="5898486" y="4005064"/>
            <a:ext cx="401706" cy="864096"/>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0" name="Rounded Rectangle 29"/>
          <p:cNvSpPr/>
          <p:nvPr/>
        </p:nvSpPr>
        <p:spPr>
          <a:xfrm>
            <a:off x="5888977" y="4935505"/>
            <a:ext cx="411215" cy="221687"/>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1" name="Rounded Rectangle 30"/>
          <p:cNvSpPr/>
          <p:nvPr/>
        </p:nvSpPr>
        <p:spPr>
          <a:xfrm>
            <a:off x="5151911" y="4005064"/>
            <a:ext cx="401706" cy="864096"/>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2" name="Rounded Rectangle 31"/>
          <p:cNvSpPr/>
          <p:nvPr/>
        </p:nvSpPr>
        <p:spPr>
          <a:xfrm>
            <a:off x="5142402" y="4935505"/>
            <a:ext cx="411215" cy="221687"/>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cxnSp>
        <p:nvCxnSpPr>
          <p:cNvPr id="34" name="Straight Connector 33"/>
          <p:cNvCxnSpPr>
            <a:stCxn id="31" idx="3"/>
            <a:endCxn id="28" idx="1"/>
          </p:cNvCxnSpPr>
          <p:nvPr/>
        </p:nvCxnSpPr>
        <p:spPr>
          <a:xfrm>
            <a:off x="5553617" y="4437112"/>
            <a:ext cx="344869" cy="0"/>
          </a:xfrm>
          <a:prstGeom prst="line">
            <a:avLst/>
          </a:prstGeom>
          <a:ln w="34925"/>
        </p:spPr>
        <p:style>
          <a:lnRef idx="1">
            <a:schemeClr val="dk1"/>
          </a:lnRef>
          <a:fillRef idx="0">
            <a:schemeClr val="dk1"/>
          </a:fillRef>
          <a:effectRef idx="0">
            <a:schemeClr val="dk1"/>
          </a:effectRef>
          <a:fontRef idx="minor">
            <a:schemeClr val="tx1"/>
          </a:fontRef>
        </p:style>
      </p:cxnSp>
      <p:sp>
        <p:nvSpPr>
          <p:cNvPr id="35" name="Rounded Rectangle 34"/>
          <p:cNvSpPr/>
          <p:nvPr/>
        </p:nvSpPr>
        <p:spPr>
          <a:xfrm>
            <a:off x="8028384" y="4005064"/>
            <a:ext cx="401706" cy="864096"/>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6" name="Rounded Rectangle 35"/>
          <p:cNvSpPr/>
          <p:nvPr/>
        </p:nvSpPr>
        <p:spPr>
          <a:xfrm>
            <a:off x="8018875" y="4935505"/>
            <a:ext cx="411215" cy="221687"/>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7" name="Rounded Rectangle 36"/>
          <p:cNvSpPr/>
          <p:nvPr/>
        </p:nvSpPr>
        <p:spPr>
          <a:xfrm>
            <a:off x="7281809" y="4005064"/>
            <a:ext cx="401706" cy="864096"/>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8" name="Rounded Rectangle 37"/>
          <p:cNvSpPr/>
          <p:nvPr/>
        </p:nvSpPr>
        <p:spPr>
          <a:xfrm>
            <a:off x="7272300" y="4935505"/>
            <a:ext cx="411215" cy="221687"/>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9" name="Rounded Rectangle 38"/>
          <p:cNvSpPr/>
          <p:nvPr/>
        </p:nvSpPr>
        <p:spPr>
          <a:xfrm>
            <a:off x="7779079" y="4257092"/>
            <a:ext cx="177297" cy="135632"/>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40" name="Rounded Rectangle 39"/>
          <p:cNvSpPr/>
          <p:nvPr/>
        </p:nvSpPr>
        <p:spPr>
          <a:xfrm>
            <a:off x="7779079" y="4437112"/>
            <a:ext cx="177297" cy="135632"/>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41" name="Rounded Rectangle 40"/>
          <p:cNvSpPr/>
          <p:nvPr/>
        </p:nvSpPr>
        <p:spPr>
          <a:xfrm>
            <a:off x="7779079" y="4661520"/>
            <a:ext cx="177297" cy="135632"/>
          </a:xfrm>
          <a:prstGeom prst="roundRect">
            <a:avLst/>
          </a:prstGeom>
          <a:solidFill>
            <a:schemeClr val="bg2">
              <a:lumMod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35371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itle 1"/>
          <p:cNvSpPr txBox="1">
            <a:spLocks/>
          </p:cNvSpPr>
          <p:nvPr/>
        </p:nvSpPr>
        <p:spPr>
          <a:xfrm>
            <a:off x="299591" y="1999827"/>
            <a:ext cx="8736905"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GB" sz="8800" b="1" dirty="0" smtClean="0">
                <a:solidFill>
                  <a:schemeClr val="bg1"/>
                </a:solidFill>
              </a:rPr>
              <a:t>DEMONSTRATION</a:t>
            </a:r>
            <a:endParaRPr lang="en-GB" sz="8800" dirty="0">
              <a:solidFill>
                <a:schemeClr val="bg1">
                  <a:lumMod val="85000"/>
                </a:schemeClr>
              </a:solidFill>
            </a:endParaRPr>
          </a:p>
        </p:txBody>
      </p:sp>
      <p:sp>
        <p:nvSpPr>
          <p:cNvPr id="10" name="Title 1"/>
          <p:cNvSpPr txBox="1">
            <a:spLocks/>
          </p:cNvSpPr>
          <p:nvPr/>
        </p:nvSpPr>
        <p:spPr>
          <a:xfrm>
            <a:off x="362028" y="1279747"/>
            <a:ext cx="3672408"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GB" sz="4800" dirty="0" smtClean="0">
                <a:solidFill>
                  <a:schemeClr val="bg1">
                    <a:lumMod val="85000"/>
                  </a:schemeClr>
                </a:solidFill>
                <a:latin typeface="+mn-lt"/>
              </a:rPr>
              <a:t>Time for a</a:t>
            </a:r>
            <a:endParaRPr lang="en-GB" sz="4800" dirty="0">
              <a:solidFill>
                <a:schemeClr val="bg1">
                  <a:lumMod val="85000"/>
                </a:schemeClr>
              </a:solidFill>
            </a:endParaRPr>
          </a:p>
        </p:txBody>
      </p:sp>
      <p:pic>
        <p:nvPicPr>
          <p:cNvPr id="11" name="Picture 2"/>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508104" y="3429000"/>
            <a:ext cx="3456384" cy="3456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6743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1944216" y="1207293"/>
            <a:ext cx="5076056" cy="1470025"/>
          </a:xfrm>
        </p:spPr>
        <p:txBody>
          <a:bodyPr>
            <a:noAutofit/>
          </a:bodyPr>
          <a:lstStyle/>
          <a:p>
            <a:pPr algn="l"/>
            <a:r>
              <a:rPr lang="en-GB" sz="18000" b="1" dirty="0" smtClean="0">
                <a:solidFill>
                  <a:schemeClr val="bg1"/>
                </a:solidFill>
              </a:rPr>
              <a:t>WHY</a:t>
            </a:r>
            <a:endParaRPr lang="en-GB" sz="9600" b="1" dirty="0">
              <a:solidFill>
                <a:schemeClr val="bg1"/>
              </a:solidFill>
            </a:endParaRPr>
          </a:p>
        </p:txBody>
      </p:sp>
      <p:sp>
        <p:nvSpPr>
          <p:cNvPr id="11" name="Title 1"/>
          <p:cNvSpPr txBox="1">
            <a:spLocks/>
          </p:cNvSpPr>
          <p:nvPr/>
        </p:nvSpPr>
        <p:spPr>
          <a:xfrm>
            <a:off x="2123728" y="2545580"/>
            <a:ext cx="4427984"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GB" sz="9600" b="1" dirty="0" smtClean="0">
                <a:solidFill>
                  <a:schemeClr val="bg1">
                    <a:lumMod val="85000"/>
                  </a:schemeClr>
                </a:solidFill>
              </a:rPr>
              <a:t>BOTHER</a:t>
            </a:r>
            <a:endParaRPr lang="en-GB" sz="9600" b="1" dirty="0">
              <a:solidFill>
                <a:schemeClr val="bg1">
                  <a:lumMod val="85000"/>
                </a:schemeClr>
              </a:solidFill>
            </a:endParaRPr>
          </a:p>
        </p:txBody>
      </p:sp>
      <p:sp>
        <p:nvSpPr>
          <p:cNvPr id="12" name="Subtitle 2"/>
          <p:cNvSpPr txBox="1">
            <a:spLocks/>
          </p:cNvSpPr>
          <p:nvPr/>
        </p:nvSpPr>
        <p:spPr>
          <a:xfrm>
            <a:off x="-252536" y="5805264"/>
            <a:ext cx="8784976" cy="648072"/>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lvl="1"/>
            <a:r>
              <a:rPr lang="en-GB" sz="4000" dirty="0" smtClean="0">
                <a:solidFill>
                  <a:srgbClr val="D6D6D6"/>
                </a:solidFill>
                <a:cs typeface="Arial" panose="020B0604020202020204" pitchFamily="34" charset="0"/>
              </a:rPr>
              <a:t>&lt; technology – business &gt;</a:t>
            </a:r>
            <a:endParaRPr lang="en-GB" sz="4000" dirty="0">
              <a:solidFill>
                <a:srgbClr val="D6D6D6"/>
              </a:solidFill>
              <a:cs typeface="Arabic Typesetting" panose="03020402040406030203" pitchFamily="66" charset="-78"/>
            </a:endParaRPr>
          </a:p>
        </p:txBody>
      </p:sp>
      <p:sp>
        <p:nvSpPr>
          <p:cNvPr id="14" name="Oval 13"/>
          <p:cNvSpPr/>
          <p:nvPr/>
        </p:nvSpPr>
        <p:spPr>
          <a:xfrm>
            <a:off x="3552289" y="4077072"/>
            <a:ext cx="1667783" cy="1584176"/>
          </a:xfrm>
          <a:prstGeom prst="ellipse">
            <a:avLst/>
          </a:prstGeom>
          <a:solidFill>
            <a:srgbClr val="D6D6D6"/>
          </a:solidFill>
          <a:ln>
            <a:solidFill>
              <a:srgbClr val="D6D6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5" name="Picture 2" descr="http://www.psdeps.com/wp-content/uploads/question-2-256x25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79912" y="4293096"/>
            <a:ext cx="1199179" cy="11991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7264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Title 1"/>
          <p:cNvSpPr txBox="1">
            <a:spLocks/>
          </p:cNvSpPr>
          <p:nvPr/>
        </p:nvSpPr>
        <p:spPr>
          <a:xfrm>
            <a:off x="-107504" y="1526927"/>
            <a:ext cx="91440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9600" b="1" dirty="0" smtClean="0">
                <a:solidFill>
                  <a:schemeClr val="bg1"/>
                </a:solidFill>
              </a:rPr>
              <a:t>AGILITY</a:t>
            </a:r>
            <a:endParaRPr lang="en-GB" sz="4800" dirty="0">
              <a:solidFill>
                <a:schemeClr val="bg1">
                  <a:lumMod val="85000"/>
                </a:schemeClr>
              </a:solidFill>
            </a:endParaRPr>
          </a:p>
        </p:txBody>
      </p:sp>
      <p:sp>
        <p:nvSpPr>
          <p:cNvPr id="9" name="AutoShape 5" descr="Image result for apache ambari"/>
          <p:cNvSpPr>
            <a:spLocks noChangeAspect="1" noChangeArrowheads="1"/>
          </p:cNvSpPr>
          <p:nvPr/>
        </p:nvSpPr>
        <p:spPr bwMode="auto">
          <a:xfrm>
            <a:off x="11559"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AutoShape 29" descr="Image result for apache stinger big data"/>
          <p:cNvSpPr>
            <a:spLocks noChangeAspect="1" noChangeArrowheads="1"/>
          </p:cNvSpPr>
          <p:nvPr/>
        </p:nvSpPr>
        <p:spPr bwMode="auto">
          <a:xfrm>
            <a:off x="523999" y="223961"/>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7" name="Oval 16"/>
          <p:cNvSpPr/>
          <p:nvPr/>
        </p:nvSpPr>
        <p:spPr>
          <a:xfrm>
            <a:off x="4572000" y="3734670"/>
            <a:ext cx="1944216" cy="1944216"/>
          </a:xfrm>
          <a:prstGeom prst="ellipse">
            <a:avLst/>
          </a:prstGeom>
          <a:solidFill>
            <a:schemeClr val="bg1"/>
          </a:solidFill>
          <a:ln>
            <a:solidFill>
              <a:srgbClr val="D6D6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p:cNvSpPr/>
          <p:nvPr/>
        </p:nvSpPr>
        <p:spPr>
          <a:xfrm>
            <a:off x="2338736" y="3717032"/>
            <a:ext cx="1944216" cy="1944216"/>
          </a:xfrm>
          <a:prstGeom prst="ellipse">
            <a:avLst/>
          </a:prstGeom>
          <a:solidFill>
            <a:schemeClr val="bg1"/>
          </a:solidFill>
          <a:ln>
            <a:solidFill>
              <a:srgbClr val="D6D6D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Title 1"/>
          <p:cNvSpPr txBox="1">
            <a:spLocks/>
          </p:cNvSpPr>
          <p:nvPr/>
        </p:nvSpPr>
        <p:spPr>
          <a:xfrm>
            <a:off x="2483768" y="878856"/>
            <a:ext cx="3889448"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4800" smtClean="0">
                <a:solidFill>
                  <a:schemeClr val="bg1">
                    <a:lumMod val="85000"/>
                  </a:schemeClr>
                </a:solidFill>
                <a:latin typeface="+mn-lt"/>
              </a:rPr>
              <a:t>Business</a:t>
            </a:r>
            <a:endParaRPr lang="en-GB" sz="4800" dirty="0">
              <a:solidFill>
                <a:schemeClr val="bg1">
                  <a:lumMod val="85000"/>
                </a:schemeClr>
              </a:solidFill>
            </a:endParaRPr>
          </a:p>
        </p:txBody>
      </p:sp>
      <p:sp>
        <p:nvSpPr>
          <p:cNvPr id="25" name="Title 1"/>
          <p:cNvSpPr txBox="1">
            <a:spLocks/>
          </p:cNvSpPr>
          <p:nvPr/>
        </p:nvSpPr>
        <p:spPr>
          <a:xfrm>
            <a:off x="2478051" y="2564904"/>
            <a:ext cx="3894150"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4800" dirty="0">
                <a:solidFill>
                  <a:schemeClr val="bg1">
                    <a:lumMod val="85000"/>
                  </a:schemeClr>
                </a:solidFill>
                <a:latin typeface="+mn-lt"/>
              </a:rPr>
              <a:t>i</a:t>
            </a:r>
            <a:r>
              <a:rPr lang="en-GB" sz="4800" dirty="0" smtClean="0">
                <a:solidFill>
                  <a:schemeClr val="bg1">
                    <a:lumMod val="85000"/>
                  </a:schemeClr>
                </a:solidFill>
                <a:latin typeface="+mn-lt"/>
              </a:rPr>
              <a:t>sn’t new</a:t>
            </a:r>
            <a:endParaRPr lang="en-GB" sz="4800" dirty="0">
              <a:solidFill>
                <a:schemeClr val="bg1">
                  <a:lumMod val="85000"/>
                </a:schemeClr>
              </a:solidFil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15000" y="4363541"/>
            <a:ext cx="1662704" cy="721643"/>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98776" y="4065599"/>
            <a:ext cx="1235609" cy="1235609"/>
          </a:xfrm>
          <a:prstGeom prst="rect">
            <a:avLst/>
          </a:prstGeom>
        </p:spPr>
      </p:pic>
    </p:spTree>
    <p:extLst>
      <p:ext uri="{BB962C8B-B14F-4D97-AF65-F5344CB8AC3E}">
        <p14:creationId xmlns:p14="http://schemas.microsoft.com/office/powerpoint/2010/main" val="15310434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Title 1"/>
          <p:cNvSpPr txBox="1">
            <a:spLocks/>
          </p:cNvSpPr>
          <p:nvPr/>
        </p:nvSpPr>
        <p:spPr>
          <a:xfrm>
            <a:off x="35496" y="1526927"/>
            <a:ext cx="9144000"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9600" b="1" dirty="0" smtClean="0">
                <a:solidFill>
                  <a:schemeClr val="bg1"/>
                </a:solidFill>
              </a:rPr>
              <a:t>EXPECTATIONS</a:t>
            </a:r>
            <a:endParaRPr lang="en-GB" sz="4800" dirty="0">
              <a:solidFill>
                <a:schemeClr val="bg1">
                  <a:lumMod val="85000"/>
                </a:schemeClr>
              </a:solidFill>
            </a:endParaRPr>
          </a:p>
        </p:txBody>
      </p:sp>
      <p:sp>
        <p:nvSpPr>
          <p:cNvPr id="9" name="AutoShape 5" descr="Image result for apache ambari"/>
          <p:cNvSpPr>
            <a:spLocks noChangeAspect="1" noChangeArrowheads="1"/>
          </p:cNvSpPr>
          <p:nvPr/>
        </p:nvSpPr>
        <p:spPr bwMode="auto">
          <a:xfrm>
            <a:off x="11559"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0" name="AutoShape 29" descr="Image result for apache stinger big data"/>
          <p:cNvSpPr>
            <a:spLocks noChangeAspect="1" noChangeArrowheads="1"/>
          </p:cNvSpPr>
          <p:nvPr/>
        </p:nvSpPr>
        <p:spPr bwMode="auto">
          <a:xfrm>
            <a:off x="523999" y="223961"/>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 name="Title 1"/>
          <p:cNvSpPr txBox="1">
            <a:spLocks/>
          </p:cNvSpPr>
          <p:nvPr/>
        </p:nvSpPr>
        <p:spPr>
          <a:xfrm>
            <a:off x="827584" y="878856"/>
            <a:ext cx="4858044"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GB" sz="4800" dirty="0" smtClean="0">
                <a:solidFill>
                  <a:schemeClr val="bg1">
                    <a:lumMod val="85000"/>
                  </a:schemeClr>
                </a:solidFill>
                <a:latin typeface="+mn-lt"/>
              </a:rPr>
              <a:t>User</a:t>
            </a:r>
            <a:endParaRPr lang="en-GB" sz="4800" dirty="0">
              <a:solidFill>
                <a:schemeClr val="bg1">
                  <a:lumMod val="85000"/>
                </a:schemeClr>
              </a:solidFill>
            </a:endParaRPr>
          </a:p>
        </p:txBody>
      </p:sp>
      <p:sp>
        <p:nvSpPr>
          <p:cNvPr id="25" name="Title 1"/>
          <p:cNvSpPr txBox="1">
            <a:spLocks/>
          </p:cNvSpPr>
          <p:nvPr/>
        </p:nvSpPr>
        <p:spPr>
          <a:xfrm>
            <a:off x="4764360" y="2564904"/>
            <a:ext cx="4056112" cy="1037977"/>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GB" sz="4800" dirty="0">
                <a:solidFill>
                  <a:schemeClr val="bg1">
                    <a:lumMod val="85000"/>
                  </a:schemeClr>
                </a:solidFill>
              </a:rPr>
              <a:t>h</a:t>
            </a:r>
            <a:r>
              <a:rPr lang="en-GB" sz="4800" dirty="0" smtClean="0">
                <a:solidFill>
                  <a:schemeClr val="bg1">
                    <a:lumMod val="85000"/>
                  </a:schemeClr>
                </a:solidFill>
              </a:rPr>
              <a:t>ave changed</a:t>
            </a:r>
            <a:endParaRPr lang="en-GB" sz="4800" dirty="0">
              <a:solidFill>
                <a:schemeClr val="bg1">
                  <a:lumMod val="85000"/>
                </a:schemeClr>
              </a:solidFill>
            </a:endParaRPr>
          </a:p>
        </p:txBody>
      </p:sp>
      <p:pic>
        <p:nvPicPr>
          <p:cNvPr id="2" name="Picture 1"/>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2483768" y="3212976"/>
            <a:ext cx="3789040" cy="3789040"/>
          </a:xfrm>
          <a:prstGeom prst="rect">
            <a:avLst/>
          </a:prstGeom>
        </p:spPr>
      </p:pic>
    </p:spTree>
    <p:extLst>
      <p:ext uri="{BB962C8B-B14F-4D97-AF65-F5344CB8AC3E}">
        <p14:creationId xmlns:p14="http://schemas.microsoft.com/office/powerpoint/2010/main" val="7812400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tretch>
            <a:fillRect/>
          </a:stretch>
        </p:blipFill>
        <p:spPr bwMode="auto">
          <a:xfrm>
            <a:off x="3275856" y="3960440"/>
            <a:ext cx="2780928" cy="2780928"/>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a:spLocks noGrp="1"/>
          </p:cNvSpPr>
          <p:nvPr>
            <p:ph type="ctrTitle"/>
          </p:nvPr>
        </p:nvSpPr>
        <p:spPr>
          <a:xfrm>
            <a:off x="107504" y="2058367"/>
            <a:ext cx="8928992" cy="1470025"/>
          </a:xfrm>
        </p:spPr>
        <p:txBody>
          <a:bodyPr>
            <a:noAutofit/>
          </a:bodyPr>
          <a:lstStyle/>
          <a:p>
            <a:r>
              <a:rPr lang="en-GB" sz="18000" b="1" dirty="0" smtClean="0">
                <a:solidFill>
                  <a:schemeClr val="bg1"/>
                </a:solidFill>
              </a:rPr>
              <a:t>“GOOD”</a:t>
            </a:r>
            <a:endParaRPr lang="en-GB" sz="9600" b="1" dirty="0">
              <a:solidFill>
                <a:schemeClr val="bg1"/>
              </a:solidFill>
            </a:endParaRPr>
          </a:p>
        </p:txBody>
      </p:sp>
      <p:sp>
        <p:nvSpPr>
          <p:cNvPr id="6" name="Title 1"/>
          <p:cNvSpPr txBox="1">
            <a:spLocks/>
          </p:cNvSpPr>
          <p:nvPr/>
        </p:nvSpPr>
        <p:spPr>
          <a:xfrm>
            <a:off x="2368547" y="548680"/>
            <a:ext cx="4427984" cy="147002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9600" b="1" dirty="0" smtClean="0">
                <a:solidFill>
                  <a:schemeClr val="bg1">
                    <a:lumMod val="85000"/>
                  </a:schemeClr>
                </a:solidFill>
              </a:rPr>
              <a:t>DEFINE</a:t>
            </a:r>
            <a:endParaRPr lang="en-GB" sz="9600" b="1" dirty="0">
              <a:solidFill>
                <a:schemeClr val="bg1">
                  <a:lumMod val="85000"/>
                </a:schemeClr>
              </a:solidFill>
            </a:endParaRPr>
          </a:p>
        </p:txBody>
      </p:sp>
    </p:spTree>
    <p:extLst>
      <p:ext uri="{BB962C8B-B14F-4D97-AF65-F5344CB8AC3E}">
        <p14:creationId xmlns:p14="http://schemas.microsoft.com/office/powerpoint/2010/main" val="12535833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484784"/>
            <a:ext cx="7772400" cy="2592288"/>
          </a:xfrm>
        </p:spPr>
        <p:txBody>
          <a:bodyPr>
            <a:noAutofit/>
          </a:bodyPr>
          <a:lstStyle/>
          <a:p>
            <a:r>
              <a:rPr lang="en-GB" sz="8800" b="1" dirty="0" smtClean="0">
                <a:solidFill>
                  <a:schemeClr val="bg1"/>
                </a:solidFill>
              </a:rPr>
              <a:t>REACTIVE </a:t>
            </a:r>
            <a:br>
              <a:rPr lang="en-GB" sz="8800" b="1" dirty="0" smtClean="0">
                <a:solidFill>
                  <a:schemeClr val="bg1"/>
                </a:solidFill>
              </a:rPr>
            </a:br>
            <a:r>
              <a:rPr lang="en-GB" sz="8800" b="1" dirty="0" smtClean="0">
                <a:solidFill>
                  <a:schemeClr val="bg1"/>
                </a:solidFill>
              </a:rPr>
              <a:t>MANIFESTO</a:t>
            </a:r>
            <a:endParaRPr lang="en-GB" sz="8800" b="1" dirty="0">
              <a:solidFill>
                <a:schemeClr val="bg1"/>
              </a:solidFill>
            </a:endParaRPr>
          </a:p>
        </p:txBody>
      </p:sp>
      <p:sp>
        <p:nvSpPr>
          <p:cNvPr id="5" name="Subtitle 2"/>
          <p:cNvSpPr txBox="1">
            <a:spLocks/>
          </p:cNvSpPr>
          <p:nvPr/>
        </p:nvSpPr>
        <p:spPr>
          <a:xfrm>
            <a:off x="501571" y="4941168"/>
            <a:ext cx="8174885" cy="648072"/>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lvl="1" algn="l"/>
            <a:r>
              <a:rPr lang="en-GB" sz="4000" dirty="0" smtClean="0">
                <a:solidFill>
                  <a:srgbClr val="D6D6D6"/>
                </a:solidFill>
                <a:cs typeface="Arial" panose="020B0604020202020204" pitchFamily="34" charset="0"/>
              </a:rPr>
              <a:t>http://</a:t>
            </a:r>
            <a:r>
              <a:rPr lang="en-GB" sz="4000" dirty="0" err="1" smtClean="0">
                <a:solidFill>
                  <a:srgbClr val="D6D6D6"/>
                </a:solidFill>
                <a:cs typeface="Arial" panose="020B0604020202020204" pitchFamily="34" charset="0"/>
              </a:rPr>
              <a:t>www.reactivemanifesto.org</a:t>
            </a:r>
            <a:endParaRPr lang="en-GB" sz="4000" dirty="0">
              <a:solidFill>
                <a:srgbClr val="D6D6D6"/>
              </a:solidFill>
              <a:cs typeface="Arabic Typesetting" panose="03020402040406030203" pitchFamily="66" charset="-78"/>
            </a:endParaRPr>
          </a:p>
        </p:txBody>
      </p:sp>
    </p:spTree>
    <p:extLst>
      <p:ext uri="{BB962C8B-B14F-4D97-AF65-F5344CB8AC3E}">
        <p14:creationId xmlns:p14="http://schemas.microsoft.com/office/powerpoint/2010/main" val="80286781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0040" y="476672"/>
            <a:ext cx="7772400" cy="1224136"/>
          </a:xfrm>
        </p:spPr>
        <p:txBody>
          <a:bodyPr>
            <a:noAutofit/>
          </a:bodyPr>
          <a:lstStyle/>
          <a:p>
            <a:r>
              <a:rPr lang="en-GB" sz="7200" b="1" dirty="0" smtClean="0">
                <a:solidFill>
                  <a:schemeClr val="bg1"/>
                </a:solidFill>
              </a:rPr>
              <a:t>REACTIVE SYSTEMS</a:t>
            </a:r>
            <a:endParaRPr lang="en-GB" sz="7200" b="1" dirty="0">
              <a:solidFill>
                <a:schemeClr val="bg1"/>
              </a:solidFill>
            </a:endParaRPr>
          </a:p>
        </p:txBody>
      </p:sp>
      <p:sp>
        <p:nvSpPr>
          <p:cNvPr id="6" name="Rounded Rectangle 5"/>
          <p:cNvSpPr/>
          <p:nvPr/>
        </p:nvSpPr>
        <p:spPr>
          <a:xfrm>
            <a:off x="3282244" y="2348880"/>
            <a:ext cx="2664296" cy="115212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3600" dirty="0" smtClean="0"/>
              <a:t>Responsive</a:t>
            </a:r>
            <a:endParaRPr lang="en-US" sz="3600" dirty="0"/>
          </a:p>
        </p:txBody>
      </p:sp>
      <p:sp>
        <p:nvSpPr>
          <p:cNvPr id="7" name="Rounded Rectangle 6"/>
          <p:cNvSpPr/>
          <p:nvPr/>
        </p:nvSpPr>
        <p:spPr>
          <a:xfrm>
            <a:off x="3275856" y="5085184"/>
            <a:ext cx="2664296" cy="1152128"/>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3600" smtClean="0"/>
              <a:t>Message Driven</a:t>
            </a:r>
            <a:endParaRPr lang="en-US" sz="3600" dirty="0"/>
          </a:p>
        </p:txBody>
      </p:sp>
      <p:sp>
        <p:nvSpPr>
          <p:cNvPr id="8" name="Rounded Rectangle 7"/>
          <p:cNvSpPr/>
          <p:nvPr/>
        </p:nvSpPr>
        <p:spPr>
          <a:xfrm>
            <a:off x="5940152" y="3661629"/>
            <a:ext cx="2664296" cy="1152128"/>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3600" dirty="0" smtClean="0"/>
              <a:t>Resilient</a:t>
            </a:r>
            <a:endParaRPr lang="en-US" sz="3600" dirty="0"/>
          </a:p>
        </p:txBody>
      </p:sp>
      <p:sp>
        <p:nvSpPr>
          <p:cNvPr id="9" name="Rounded Rectangle 8"/>
          <p:cNvSpPr/>
          <p:nvPr/>
        </p:nvSpPr>
        <p:spPr>
          <a:xfrm>
            <a:off x="473932" y="3661629"/>
            <a:ext cx="2664296" cy="1152128"/>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3600" dirty="0" smtClean="0"/>
              <a:t>Elastic</a:t>
            </a:r>
            <a:endParaRPr lang="en-US" sz="3600" dirty="0"/>
          </a:p>
        </p:txBody>
      </p:sp>
      <p:cxnSp>
        <p:nvCxnSpPr>
          <p:cNvPr id="11" name="Curved Connector 10"/>
          <p:cNvCxnSpPr/>
          <p:nvPr/>
        </p:nvCxnSpPr>
        <p:spPr>
          <a:xfrm rot="5400000" flipH="1" flipV="1">
            <a:off x="2175820" y="2555204"/>
            <a:ext cx="736685" cy="1476164"/>
          </a:xfrm>
          <a:prstGeom prst="curvedConnector2">
            <a:avLst/>
          </a:prstGeom>
          <a:ln w="4762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p:cNvCxnSpPr>
            <a:stCxn id="8" idx="0"/>
            <a:endCxn id="6" idx="3"/>
          </p:cNvCxnSpPr>
          <p:nvPr/>
        </p:nvCxnSpPr>
        <p:spPr>
          <a:xfrm rot="16200000" flipV="1">
            <a:off x="6241078" y="2630407"/>
            <a:ext cx="736685" cy="1325760"/>
          </a:xfrm>
          <a:prstGeom prst="curvedConnector2">
            <a:avLst/>
          </a:prstGeom>
          <a:ln w="4762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urved Connector 14"/>
          <p:cNvCxnSpPr>
            <a:stCxn id="7" idx="1"/>
            <a:endCxn id="9" idx="2"/>
          </p:cNvCxnSpPr>
          <p:nvPr/>
        </p:nvCxnSpPr>
        <p:spPr>
          <a:xfrm rot="10800000">
            <a:off x="1806080" y="4813758"/>
            <a:ext cx="1469776" cy="847491"/>
          </a:xfrm>
          <a:prstGeom prst="curvedConnector2">
            <a:avLst/>
          </a:prstGeom>
          <a:ln w="4762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p:cNvCxnSpPr>
            <a:stCxn id="7" idx="3"/>
            <a:endCxn id="8" idx="2"/>
          </p:cNvCxnSpPr>
          <p:nvPr/>
        </p:nvCxnSpPr>
        <p:spPr>
          <a:xfrm flipV="1">
            <a:off x="5940152" y="4813757"/>
            <a:ext cx="1332148" cy="847491"/>
          </a:xfrm>
          <a:prstGeom prst="curvedConnector2">
            <a:avLst/>
          </a:prstGeom>
          <a:ln w="4762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7" idx="0"/>
            <a:endCxn id="6" idx="2"/>
          </p:cNvCxnSpPr>
          <p:nvPr/>
        </p:nvCxnSpPr>
        <p:spPr>
          <a:xfrm flipV="1">
            <a:off x="4608004" y="3501008"/>
            <a:ext cx="6388" cy="1584176"/>
          </a:xfrm>
          <a:prstGeom prst="straightConnector1">
            <a:avLst/>
          </a:prstGeom>
          <a:ln w="4762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9" idx="3"/>
            <a:endCxn id="8" idx="1"/>
          </p:cNvCxnSpPr>
          <p:nvPr/>
        </p:nvCxnSpPr>
        <p:spPr>
          <a:xfrm>
            <a:off x="3138228" y="4237693"/>
            <a:ext cx="2801924" cy="0"/>
          </a:xfrm>
          <a:prstGeom prst="straightConnector1">
            <a:avLst/>
          </a:prstGeom>
          <a:ln w="47625">
            <a:solidFill>
              <a:schemeClr val="bg2"/>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78726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7744" y="132433"/>
            <a:ext cx="6550496" cy="1470025"/>
          </a:xfrm>
        </p:spPr>
        <p:txBody>
          <a:bodyPr>
            <a:noAutofit/>
          </a:bodyPr>
          <a:lstStyle/>
          <a:p>
            <a:pPr algn="r"/>
            <a:r>
              <a:rPr lang="en-GB" sz="8000" b="1" dirty="0" smtClean="0">
                <a:solidFill>
                  <a:schemeClr val="bg1"/>
                </a:solidFill>
              </a:rPr>
              <a:t>RESPONSIVE</a:t>
            </a:r>
            <a:endParaRPr lang="en-GB" sz="8000" b="1" dirty="0">
              <a:solidFill>
                <a:schemeClr val="bg1"/>
              </a:solidFill>
            </a:endParaRPr>
          </a:p>
        </p:txBody>
      </p:sp>
      <p:sp>
        <p:nvSpPr>
          <p:cNvPr id="5" name="Subtitle 2"/>
          <p:cNvSpPr txBox="1">
            <a:spLocks/>
          </p:cNvSpPr>
          <p:nvPr/>
        </p:nvSpPr>
        <p:spPr>
          <a:xfrm>
            <a:off x="6441976" y="1340768"/>
            <a:ext cx="2376264" cy="648072"/>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lvl="1" algn="l"/>
            <a:r>
              <a:rPr lang="en-GB" sz="4000" dirty="0">
                <a:solidFill>
                  <a:srgbClr val="D6D6D6"/>
                </a:solidFill>
                <a:cs typeface="Arial" panose="020B0604020202020204" pitchFamily="34" charset="0"/>
              </a:rPr>
              <a:t>i</a:t>
            </a:r>
            <a:r>
              <a:rPr lang="en-GB" sz="4000" dirty="0" smtClean="0">
                <a:solidFill>
                  <a:srgbClr val="D6D6D6"/>
                </a:solidFill>
                <a:cs typeface="Arial" panose="020B0604020202020204" pitchFamily="34" charset="0"/>
              </a:rPr>
              <a:t>n detail</a:t>
            </a:r>
            <a:endParaRPr lang="en-GB" sz="4000" dirty="0">
              <a:solidFill>
                <a:srgbClr val="D6D6D6"/>
              </a:solidFill>
              <a:cs typeface="Arabic Typesetting" panose="03020402040406030203" pitchFamily="66" charset="-78"/>
            </a:endParaRPr>
          </a:p>
        </p:txBody>
      </p:sp>
      <p:sp>
        <p:nvSpPr>
          <p:cNvPr id="7" name="Content Placeholder 2"/>
          <p:cNvSpPr txBox="1">
            <a:spLocks/>
          </p:cNvSpPr>
          <p:nvPr/>
        </p:nvSpPr>
        <p:spPr>
          <a:xfrm>
            <a:off x="395536" y="1844824"/>
            <a:ext cx="8229600" cy="4536503"/>
          </a:xfrm>
          <a:prstGeom prst="rect">
            <a:avLst/>
          </a:prstGeom>
        </p:spPr>
        <p:txBody>
          <a:bodyPr vert="horz" lIns="91440" tIns="45720" rIns="91440" bIns="45720" rtlCol="0">
            <a:normAutofit fontScale="77500" lnSpcReduction="20000"/>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gn="l"/>
            <a:endParaRPr lang="en-GB" dirty="0"/>
          </a:p>
          <a:p>
            <a:pPr marL="571500" indent="-571500" algn="l">
              <a:buFont typeface="Arial" charset="0"/>
              <a:buChar char="•"/>
            </a:pPr>
            <a:r>
              <a:rPr lang="en-GB" sz="4000" dirty="0" smtClean="0">
                <a:solidFill>
                  <a:schemeClr val="bg1">
                    <a:lumMod val="85000"/>
                  </a:schemeClr>
                </a:solidFill>
              </a:rPr>
              <a:t>Responds in a </a:t>
            </a:r>
            <a:r>
              <a:rPr lang="en-GB" sz="4000" dirty="0" smtClean="0">
                <a:solidFill>
                  <a:schemeClr val="accent6"/>
                </a:solidFill>
              </a:rPr>
              <a:t>timely manner</a:t>
            </a:r>
            <a:r>
              <a:rPr lang="en-GB" sz="4000" dirty="0" smtClean="0">
                <a:solidFill>
                  <a:schemeClr val="bg1">
                    <a:lumMod val="85000"/>
                  </a:schemeClr>
                </a:solidFill>
              </a:rPr>
              <a:t> if at all possible.</a:t>
            </a:r>
          </a:p>
          <a:p>
            <a:pPr algn="l"/>
            <a:endParaRPr lang="en-GB" sz="1500" dirty="0" smtClean="0">
              <a:solidFill>
                <a:schemeClr val="tx1">
                  <a:lumMod val="50000"/>
                  <a:lumOff val="50000"/>
                </a:schemeClr>
              </a:solidFill>
            </a:endParaRPr>
          </a:p>
          <a:p>
            <a:pPr marL="571500" indent="-571500" algn="l">
              <a:buFont typeface="Arial" charset="0"/>
              <a:buChar char="•"/>
            </a:pPr>
            <a:r>
              <a:rPr lang="en-GB" sz="4000" dirty="0" smtClean="0">
                <a:solidFill>
                  <a:schemeClr val="bg1">
                    <a:lumMod val="85000"/>
                  </a:schemeClr>
                </a:solidFill>
              </a:rPr>
              <a:t>Provides </a:t>
            </a:r>
            <a:r>
              <a:rPr lang="en-GB" sz="4000" dirty="0" smtClean="0">
                <a:solidFill>
                  <a:schemeClr val="accent6"/>
                </a:solidFill>
              </a:rPr>
              <a:t>rapid</a:t>
            </a:r>
            <a:r>
              <a:rPr lang="en-GB" sz="4000" dirty="0" smtClean="0">
                <a:solidFill>
                  <a:schemeClr val="bg1">
                    <a:lumMod val="85000"/>
                  </a:schemeClr>
                </a:solidFill>
              </a:rPr>
              <a:t>, </a:t>
            </a:r>
            <a:r>
              <a:rPr lang="en-GB" sz="4000" dirty="0" smtClean="0">
                <a:solidFill>
                  <a:schemeClr val="accent6"/>
                </a:solidFill>
              </a:rPr>
              <a:t>consistent</a:t>
            </a:r>
            <a:r>
              <a:rPr lang="en-GB" sz="4000" dirty="0" smtClean="0">
                <a:solidFill>
                  <a:schemeClr val="bg1">
                    <a:lumMod val="85000"/>
                  </a:schemeClr>
                </a:solidFill>
              </a:rPr>
              <a:t> response times with consistent </a:t>
            </a:r>
            <a:r>
              <a:rPr lang="en-GB" sz="4000" dirty="0" smtClean="0">
                <a:solidFill>
                  <a:schemeClr val="accent6"/>
                </a:solidFill>
              </a:rPr>
              <a:t>quality of service</a:t>
            </a:r>
            <a:r>
              <a:rPr lang="en-GB" sz="4000" dirty="0" smtClean="0">
                <a:solidFill>
                  <a:schemeClr val="bg1">
                    <a:lumMod val="85000"/>
                  </a:schemeClr>
                </a:solidFill>
              </a:rPr>
              <a:t>.</a:t>
            </a:r>
          </a:p>
          <a:p>
            <a:pPr algn="l"/>
            <a:endParaRPr lang="en-GB" sz="1500" dirty="0" smtClean="0">
              <a:solidFill>
                <a:schemeClr val="tx1">
                  <a:lumMod val="50000"/>
                  <a:lumOff val="50000"/>
                </a:schemeClr>
              </a:solidFill>
            </a:endParaRPr>
          </a:p>
          <a:p>
            <a:pPr marL="571500" indent="-571500" algn="l">
              <a:buFont typeface="Arial" charset="0"/>
              <a:buChar char="•"/>
            </a:pPr>
            <a:r>
              <a:rPr lang="en-GB" sz="4000" dirty="0" smtClean="0">
                <a:solidFill>
                  <a:schemeClr val="bg1">
                    <a:lumMod val="85000"/>
                  </a:schemeClr>
                </a:solidFill>
              </a:rPr>
              <a:t>The system makes it</a:t>
            </a:r>
            <a:r>
              <a:rPr lang="en-GB" sz="4000" dirty="0" smtClean="0">
                <a:solidFill>
                  <a:schemeClr val="tx1">
                    <a:lumMod val="50000"/>
                    <a:lumOff val="50000"/>
                  </a:schemeClr>
                </a:solidFill>
              </a:rPr>
              <a:t> </a:t>
            </a:r>
            <a:r>
              <a:rPr lang="en-GB" sz="4000" dirty="0" smtClean="0">
                <a:solidFill>
                  <a:schemeClr val="accent6"/>
                </a:solidFill>
              </a:rPr>
              <a:t>simple to handle errors</a:t>
            </a:r>
            <a:r>
              <a:rPr lang="en-GB" sz="4000" dirty="0" smtClean="0">
                <a:solidFill>
                  <a:schemeClr val="tx1">
                    <a:lumMod val="50000"/>
                    <a:lumOff val="50000"/>
                  </a:schemeClr>
                </a:solidFill>
              </a:rPr>
              <a:t> </a:t>
            </a:r>
            <a:r>
              <a:rPr lang="en-GB" sz="4000" dirty="0" smtClean="0">
                <a:solidFill>
                  <a:schemeClr val="bg1">
                    <a:lumMod val="85000"/>
                  </a:schemeClr>
                </a:solidFill>
              </a:rPr>
              <a:t>and</a:t>
            </a:r>
            <a:r>
              <a:rPr lang="en-GB" sz="4000" dirty="0" smtClean="0">
                <a:solidFill>
                  <a:schemeClr val="tx1">
                    <a:lumMod val="50000"/>
                    <a:lumOff val="50000"/>
                  </a:schemeClr>
                </a:solidFill>
              </a:rPr>
              <a:t> </a:t>
            </a:r>
            <a:r>
              <a:rPr lang="en-GB" sz="4000" dirty="0" smtClean="0">
                <a:solidFill>
                  <a:schemeClr val="accent6"/>
                </a:solidFill>
              </a:rPr>
              <a:t>encourages further interaction</a:t>
            </a:r>
            <a:r>
              <a:rPr lang="en-GB" sz="4000" dirty="0" smtClean="0">
                <a:solidFill>
                  <a:schemeClr val="bg1">
                    <a:lumMod val="85000"/>
                  </a:schemeClr>
                </a:solidFill>
              </a:rPr>
              <a:t>.</a:t>
            </a:r>
            <a:endParaRPr lang="en-GB" sz="4000" dirty="0" smtClean="0">
              <a:solidFill>
                <a:schemeClr val="tx1">
                  <a:lumMod val="50000"/>
                  <a:lumOff val="50000"/>
                </a:schemeClr>
              </a:solidFill>
            </a:endParaRPr>
          </a:p>
          <a:p>
            <a:pPr algn="l"/>
            <a:endParaRPr lang="en-GB" sz="1500" dirty="0" smtClean="0">
              <a:solidFill>
                <a:schemeClr val="tx1">
                  <a:lumMod val="50000"/>
                  <a:lumOff val="50000"/>
                </a:schemeClr>
              </a:solidFill>
            </a:endParaRPr>
          </a:p>
          <a:p>
            <a:pPr marL="571500" indent="-571500" algn="l">
              <a:buFont typeface="Arial" charset="0"/>
              <a:buChar char="•"/>
            </a:pPr>
            <a:r>
              <a:rPr lang="en-GB" sz="4000" dirty="0" smtClean="0">
                <a:solidFill>
                  <a:schemeClr val="bg1">
                    <a:lumMod val="85000"/>
                  </a:schemeClr>
                </a:solidFill>
              </a:rPr>
              <a:t>Responsiveness allows</a:t>
            </a:r>
            <a:r>
              <a:rPr lang="en-GB" sz="4000" dirty="0" smtClean="0">
                <a:solidFill>
                  <a:schemeClr val="tx1">
                    <a:lumMod val="50000"/>
                    <a:lumOff val="50000"/>
                  </a:schemeClr>
                </a:solidFill>
              </a:rPr>
              <a:t> </a:t>
            </a:r>
            <a:r>
              <a:rPr lang="en-GB" sz="4000" dirty="0" smtClean="0">
                <a:solidFill>
                  <a:schemeClr val="accent6"/>
                </a:solidFill>
              </a:rPr>
              <a:t>problems </a:t>
            </a:r>
            <a:r>
              <a:rPr lang="en-GB" sz="4000" dirty="0" smtClean="0">
                <a:solidFill>
                  <a:schemeClr val="bg1">
                    <a:lumMod val="85000"/>
                  </a:schemeClr>
                </a:solidFill>
              </a:rPr>
              <a:t>to be</a:t>
            </a:r>
            <a:r>
              <a:rPr lang="en-GB" sz="4000" dirty="0" smtClean="0">
                <a:solidFill>
                  <a:schemeClr val="tx1">
                    <a:lumMod val="50000"/>
                    <a:lumOff val="50000"/>
                  </a:schemeClr>
                </a:solidFill>
              </a:rPr>
              <a:t> </a:t>
            </a:r>
            <a:r>
              <a:rPr lang="en-GB" sz="4000" dirty="0" smtClean="0">
                <a:solidFill>
                  <a:schemeClr val="accent6"/>
                </a:solidFill>
              </a:rPr>
              <a:t>detected</a:t>
            </a:r>
            <a:r>
              <a:rPr lang="en-GB" sz="4000" dirty="0" smtClean="0">
                <a:solidFill>
                  <a:schemeClr val="bg1">
                    <a:lumMod val="85000"/>
                  </a:schemeClr>
                </a:solidFill>
              </a:rPr>
              <a:t> </a:t>
            </a:r>
            <a:r>
              <a:rPr lang="en-GB" sz="4000" dirty="0" smtClean="0">
                <a:solidFill>
                  <a:schemeClr val="accent6"/>
                </a:solidFill>
              </a:rPr>
              <a:t>quickly </a:t>
            </a:r>
            <a:r>
              <a:rPr lang="en-GB" sz="4000" dirty="0" smtClean="0">
                <a:solidFill>
                  <a:schemeClr val="bg1">
                    <a:lumMod val="85000"/>
                  </a:schemeClr>
                </a:solidFill>
              </a:rPr>
              <a:t>and</a:t>
            </a:r>
            <a:r>
              <a:rPr lang="en-GB" sz="4000" dirty="0" smtClean="0">
                <a:solidFill>
                  <a:schemeClr val="tx1">
                    <a:lumMod val="50000"/>
                    <a:lumOff val="50000"/>
                  </a:schemeClr>
                </a:solidFill>
              </a:rPr>
              <a:t> </a:t>
            </a:r>
            <a:r>
              <a:rPr lang="en-GB" sz="4000" dirty="0" smtClean="0">
                <a:solidFill>
                  <a:schemeClr val="accent6"/>
                </a:solidFill>
              </a:rPr>
              <a:t>dealt with effectively</a:t>
            </a:r>
            <a:r>
              <a:rPr lang="en-GB" sz="4000" dirty="0" smtClean="0">
                <a:solidFill>
                  <a:schemeClr val="bg1">
                    <a:lumMod val="85000"/>
                  </a:schemeClr>
                </a:solidFill>
              </a:rPr>
              <a:t>.</a:t>
            </a:r>
            <a:endParaRPr lang="en-GB" sz="4000" dirty="0"/>
          </a:p>
        </p:txBody>
      </p:sp>
    </p:spTree>
    <p:extLst>
      <p:ext uri="{BB962C8B-B14F-4D97-AF65-F5344CB8AC3E}">
        <p14:creationId xmlns:p14="http://schemas.microsoft.com/office/powerpoint/2010/main" val="8705387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7744" y="132433"/>
            <a:ext cx="6550496" cy="1470025"/>
          </a:xfrm>
        </p:spPr>
        <p:txBody>
          <a:bodyPr>
            <a:noAutofit/>
          </a:bodyPr>
          <a:lstStyle/>
          <a:p>
            <a:pPr algn="r"/>
            <a:r>
              <a:rPr lang="en-GB" sz="8000" b="1" dirty="0" smtClean="0">
                <a:solidFill>
                  <a:schemeClr val="bg1"/>
                </a:solidFill>
              </a:rPr>
              <a:t>RESILIENT</a:t>
            </a:r>
            <a:endParaRPr lang="en-GB" sz="8000" b="1" dirty="0">
              <a:solidFill>
                <a:schemeClr val="bg1"/>
              </a:solidFill>
            </a:endParaRPr>
          </a:p>
        </p:txBody>
      </p:sp>
      <p:sp>
        <p:nvSpPr>
          <p:cNvPr id="5" name="Subtitle 2"/>
          <p:cNvSpPr txBox="1">
            <a:spLocks/>
          </p:cNvSpPr>
          <p:nvPr/>
        </p:nvSpPr>
        <p:spPr>
          <a:xfrm>
            <a:off x="6441976" y="1340768"/>
            <a:ext cx="2376264" cy="648072"/>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lvl="1" algn="l"/>
            <a:r>
              <a:rPr lang="en-GB" sz="4000" dirty="0">
                <a:solidFill>
                  <a:srgbClr val="D6D6D6"/>
                </a:solidFill>
                <a:cs typeface="Arial" panose="020B0604020202020204" pitchFamily="34" charset="0"/>
              </a:rPr>
              <a:t>i</a:t>
            </a:r>
            <a:r>
              <a:rPr lang="en-GB" sz="4000" dirty="0" smtClean="0">
                <a:solidFill>
                  <a:srgbClr val="D6D6D6"/>
                </a:solidFill>
                <a:cs typeface="Arial" panose="020B0604020202020204" pitchFamily="34" charset="0"/>
              </a:rPr>
              <a:t>n detail</a:t>
            </a:r>
            <a:endParaRPr lang="en-GB" sz="4000" dirty="0">
              <a:solidFill>
                <a:srgbClr val="D6D6D6"/>
              </a:solidFill>
              <a:cs typeface="Arabic Typesetting" panose="03020402040406030203" pitchFamily="66" charset="-78"/>
            </a:endParaRPr>
          </a:p>
        </p:txBody>
      </p:sp>
      <p:sp>
        <p:nvSpPr>
          <p:cNvPr id="7" name="Content Placeholder 2"/>
          <p:cNvSpPr txBox="1">
            <a:spLocks/>
          </p:cNvSpPr>
          <p:nvPr/>
        </p:nvSpPr>
        <p:spPr>
          <a:xfrm>
            <a:off x="395536" y="1700808"/>
            <a:ext cx="8229600" cy="5112568"/>
          </a:xfrm>
          <a:prstGeom prst="rect">
            <a:avLst/>
          </a:prstGeom>
        </p:spPr>
        <p:txBody>
          <a:bodyPr vert="horz" lIns="91440" tIns="45720" rIns="91440" bIns="45720" rtlCol="0">
            <a:normAutofit fontScale="62500" lnSpcReduction="20000"/>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gn="l"/>
            <a:endParaRPr lang="en-GB" dirty="0"/>
          </a:p>
          <a:p>
            <a:pPr marL="571500" indent="-571500" algn="l">
              <a:buFont typeface="Arial" charset="0"/>
              <a:buChar char="•"/>
            </a:pPr>
            <a:r>
              <a:rPr lang="en-GB" sz="4000" dirty="0" smtClean="0">
                <a:solidFill>
                  <a:schemeClr val="bg1">
                    <a:lumMod val="85000"/>
                  </a:schemeClr>
                </a:solidFill>
              </a:rPr>
              <a:t>Stays </a:t>
            </a:r>
            <a:r>
              <a:rPr lang="en-GB" sz="4000" dirty="0" smtClean="0">
                <a:solidFill>
                  <a:schemeClr val="accent6"/>
                </a:solidFill>
              </a:rPr>
              <a:t>responsive</a:t>
            </a:r>
            <a:r>
              <a:rPr lang="en-GB" sz="4000" dirty="0" smtClean="0">
                <a:solidFill>
                  <a:schemeClr val="bg1">
                    <a:lumMod val="85000"/>
                  </a:schemeClr>
                </a:solidFill>
              </a:rPr>
              <a:t> in the face of </a:t>
            </a:r>
            <a:r>
              <a:rPr lang="en-GB" sz="4000" dirty="0" smtClean="0">
                <a:solidFill>
                  <a:schemeClr val="accent6"/>
                </a:solidFill>
              </a:rPr>
              <a:t>failure</a:t>
            </a:r>
            <a:r>
              <a:rPr lang="en-GB" sz="4000" dirty="0" smtClean="0">
                <a:solidFill>
                  <a:schemeClr val="bg1">
                    <a:lumMod val="85000"/>
                  </a:schemeClr>
                </a:solidFill>
              </a:rPr>
              <a:t>.</a:t>
            </a:r>
          </a:p>
          <a:p>
            <a:pPr marL="571500" indent="-571500" algn="l">
              <a:buFont typeface="Arial" charset="0"/>
              <a:buChar char="•"/>
            </a:pPr>
            <a:endParaRPr lang="en-GB" sz="2200" dirty="0">
              <a:solidFill>
                <a:schemeClr val="bg1">
                  <a:lumMod val="85000"/>
                </a:schemeClr>
              </a:solidFill>
            </a:endParaRPr>
          </a:p>
          <a:p>
            <a:pPr marL="571500" indent="-571500" algn="l">
              <a:buFont typeface="Arial" charset="0"/>
              <a:buChar char="•"/>
            </a:pPr>
            <a:r>
              <a:rPr lang="en-GB" sz="4000" dirty="0">
                <a:solidFill>
                  <a:schemeClr val="bg1">
                    <a:lumMod val="85000"/>
                  </a:schemeClr>
                </a:solidFill>
              </a:rPr>
              <a:t>Resilience is achieved through </a:t>
            </a:r>
            <a:r>
              <a:rPr lang="en-GB" sz="4000" dirty="0">
                <a:solidFill>
                  <a:schemeClr val="accent6"/>
                </a:solidFill>
              </a:rPr>
              <a:t>replication</a:t>
            </a:r>
            <a:r>
              <a:rPr lang="en-GB" sz="4000" dirty="0">
                <a:solidFill>
                  <a:schemeClr val="bg1">
                    <a:lumMod val="85000"/>
                  </a:schemeClr>
                </a:solidFill>
              </a:rPr>
              <a:t>, </a:t>
            </a:r>
            <a:r>
              <a:rPr lang="en-GB" sz="4000" dirty="0">
                <a:solidFill>
                  <a:schemeClr val="accent6"/>
                </a:solidFill>
              </a:rPr>
              <a:t>containment</a:t>
            </a:r>
            <a:r>
              <a:rPr lang="en-GB" sz="4000" dirty="0">
                <a:solidFill>
                  <a:schemeClr val="bg1">
                    <a:lumMod val="85000"/>
                  </a:schemeClr>
                </a:solidFill>
              </a:rPr>
              <a:t>, </a:t>
            </a:r>
            <a:r>
              <a:rPr lang="en-GB" sz="4000" dirty="0">
                <a:solidFill>
                  <a:schemeClr val="accent6"/>
                </a:solidFill>
              </a:rPr>
              <a:t>isolation</a:t>
            </a:r>
            <a:r>
              <a:rPr lang="en-GB" sz="4000" dirty="0">
                <a:solidFill>
                  <a:schemeClr val="bg1">
                    <a:lumMod val="85000"/>
                  </a:schemeClr>
                </a:solidFill>
              </a:rPr>
              <a:t> and </a:t>
            </a:r>
            <a:r>
              <a:rPr lang="en-GB" sz="4000" dirty="0">
                <a:solidFill>
                  <a:schemeClr val="accent6"/>
                </a:solidFill>
              </a:rPr>
              <a:t>delegation</a:t>
            </a:r>
            <a:r>
              <a:rPr lang="en-GB" sz="4000" dirty="0" smtClean="0">
                <a:solidFill>
                  <a:schemeClr val="bg1">
                    <a:lumMod val="85000"/>
                  </a:schemeClr>
                </a:solidFill>
              </a:rPr>
              <a:t>.</a:t>
            </a:r>
          </a:p>
          <a:p>
            <a:pPr algn="l"/>
            <a:endParaRPr lang="en-GB" sz="1500" dirty="0" smtClean="0">
              <a:solidFill>
                <a:schemeClr val="tx1">
                  <a:lumMod val="50000"/>
                  <a:lumOff val="50000"/>
                </a:schemeClr>
              </a:solidFill>
            </a:endParaRPr>
          </a:p>
          <a:p>
            <a:pPr marL="571500" indent="-571500" algn="l">
              <a:buFont typeface="Arial" charset="0"/>
              <a:buChar char="•"/>
            </a:pPr>
            <a:r>
              <a:rPr lang="en-GB" sz="4000" dirty="0">
                <a:solidFill>
                  <a:schemeClr val="bg1">
                    <a:lumMod val="85000"/>
                  </a:schemeClr>
                </a:solidFill>
              </a:rPr>
              <a:t>Parts of the system can </a:t>
            </a:r>
            <a:r>
              <a:rPr lang="en-GB" sz="4000" dirty="0">
                <a:solidFill>
                  <a:schemeClr val="accent6"/>
                </a:solidFill>
              </a:rPr>
              <a:t>fail</a:t>
            </a:r>
            <a:r>
              <a:rPr lang="en-GB" sz="4000" dirty="0">
                <a:solidFill>
                  <a:schemeClr val="bg1">
                    <a:lumMod val="85000"/>
                  </a:schemeClr>
                </a:solidFill>
              </a:rPr>
              <a:t> and </a:t>
            </a:r>
            <a:r>
              <a:rPr lang="en-GB" sz="4000" dirty="0">
                <a:solidFill>
                  <a:schemeClr val="accent6"/>
                </a:solidFill>
              </a:rPr>
              <a:t>recover</a:t>
            </a:r>
            <a:r>
              <a:rPr lang="en-GB" sz="4000" dirty="0">
                <a:solidFill>
                  <a:schemeClr val="bg1">
                    <a:lumMod val="85000"/>
                  </a:schemeClr>
                </a:solidFill>
              </a:rPr>
              <a:t> </a:t>
            </a:r>
            <a:r>
              <a:rPr lang="en-GB" sz="4000" dirty="0">
                <a:solidFill>
                  <a:schemeClr val="accent6"/>
                </a:solidFill>
              </a:rPr>
              <a:t>without compromising </a:t>
            </a:r>
            <a:r>
              <a:rPr lang="en-GB" sz="4000" dirty="0">
                <a:solidFill>
                  <a:schemeClr val="bg1">
                    <a:lumMod val="85000"/>
                  </a:schemeClr>
                </a:solidFill>
              </a:rPr>
              <a:t>the system as a whole.</a:t>
            </a:r>
            <a:endParaRPr lang="en-GB" sz="4000" dirty="0">
              <a:solidFill>
                <a:schemeClr val="tx1">
                  <a:lumMod val="50000"/>
                  <a:lumOff val="50000"/>
                </a:schemeClr>
              </a:solidFill>
            </a:endParaRPr>
          </a:p>
          <a:p>
            <a:pPr marL="571500" indent="-571500" algn="l">
              <a:buFont typeface="Arial" charset="0"/>
              <a:buChar char="•"/>
            </a:pPr>
            <a:endParaRPr lang="en-GB" sz="2200" dirty="0" smtClean="0">
              <a:solidFill>
                <a:schemeClr val="bg1">
                  <a:lumMod val="85000"/>
                </a:schemeClr>
              </a:solidFill>
            </a:endParaRPr>
          </a:p>
          <a:p>
            <a:pPr marL="571500" indent="-571500" algn="l">
              <a:buFont typeface="Arial" charset="0"/>
              <a:buChar char="•"/>
            </a:pPr>
            <a:r>
              <a:rPr lang="en-GB" sz="4000" dirty="0" smtClean="0">
                <a:solidFill>
                  <a:schemeClr val="accent6"/>
                </a:solidFill>
              </a:rPr>
              <a:t>Failures are contained</a:t>
            </a:r>
            <a:r>
              <a:rPr lang="en-GB" sz="4000" dirty="0" smtClean="0">
                <a:solidFill>
                  <a:schemeClr val="bg1">
                    <a:lumMod val="85000"/>
                  </a:schemeClr>
                </a:solidFill>
              </a:rPr>
              <a:t> within each component.</a:t>
            </a:r>
          </a:p>
          <a:p>
            <a:pPr algn="l"/>
            <a:endParaRPr lang="en-GB" sz="1500" dirty="0" smtClean="0">
              <a:solidFill>
                <a:schemeClr val="tx1">
                  <a:lumMod val="50000"/>
                  <a:lumOff val="50000"/>
                </a:schemeClr>
              </a:solidFill>
            </a:endParaRPr>
          </a:p>
          <a:p>
            <a:pPr marL="571500" indent="-571500" algn="l">
              <a:buFont typeface="Arial" charset="0"/>
              <a:buChar char="•"/>
            </a:pPr>
            <a:r>
              <a:rPr lang="en-GB" sz="4000" dirty="0">
                <a:solidFill>
                  <a:schemeClr val="bg1">
                    <a:lumMod val="85000"/>
                  </a:schemeClr>
                </a:solidFill>
              </a:rPr>
              <a:t>C</a:t>
            </a:r>
            <a:r>
              <a:rPr lang="en-GB" sz="4000" dirty="0" smtClean="0">
                <a:solidFill>
                  <a:schemeClr val="bg1">
                    <a:lumMod val="85000"/>
                  </a:schemeClr>
                </a:solidFill>
              </a:rPr>
              <a:t>lients of a component is </a:t>
            </a:r>
            <a:r>
              <a:rPr lang="en-GB" sz="4000" dirty="0" smtClean="0">
                <a:solidFill>
                  <a:schemeClr val="accent6"/>
                </a:solidFill>
              </a:rPr>
              <a:t>not burdened</a:t>
            </a:r>
            <a:r>
              <a:rPr lang="en-GB" sz="4000" dirty="0" smtClean="0">
                <a:solidFill>
                  <a:schemeClr val="bg1">
                    <a:lumMod val="85000"/>
                  </a:schemeClr>
                </a:solidFill>
              </a:rPr>
              <a:t> with handling its failures.</a:t>
            </a:r>
          </a:p>
          <a:p>
            <a:pPr marL="571500" indent="-571500" algn="l">
              <a:buFont typeface="Arial" charset="0"/>
              <a:buChar char="•"/>
            </a:pPr>
            <a:endParaRPr lang="en-GB" sz="2200" dirty="0">
              <a:solidFill>
                <a:schemeClr val="bg1">
                  <a:lumMod val="85000"/>
                </a:schemeClr>
              </a:solidFill>
            </a:endParaRPr>
          </a:p>
          <a:p>
            <a:pPr marL="571500" indent="-571500" algn="l">
              <a:buFont typeface="Arial" charset="0"/>
              <a:buChar char="•"/>
            </a:pPr>
            <a:r>
              <a:rPr lang="en-GB" sz="4000" dirty="0" smtClean="0">
                <a:solidFill>
                  <a:schemeClr val="accent6"/>
                </a:solidFill>
              </a:rPr>
              <a:t>Recovery of a component is delegated</a:t>
            </a:r>
            <a:r>
              <a:rPr lang="en-GB" sz="4000" dirty="0" smtClean="0">
                <a:solidFill>
                  <a:schemeClr val="bg1">
                    <a:lumMod val="85000"/>
                  </a:schemeClr>
                </a:solidFill>
              </a:rPr>
              <a:t> to another external component and high availability it achieved through replication where necessary.</a:t>
            </a:r>
          </a:p>
        </p:txBody>
      </p:sp>
    </p:spTree>
    <p:extLst>
      <p:ext uri="{BB962C8B-B14F-4D97-AF65-F5344CB8AC3E}">
        <p14:creationId xmlns:p14="http://schemas.microsoft.com/office/powerpoint/2010/main" val="201258961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8160</TotalTime>
  <Words>1724</Words>
  <Application>Microsoft Macintosh PowerPoint</Application>
  <PresentationFormat>On-screen Show (4:3)</PresentationFormat>
  <Paragraphs>211</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Adobe Arabic</vt:lpstr>
      <vt:lpstr>Arabic Typesetting</vt:lpstr>
      <vt:lpstr>Calibri</vt:lpstr>
      <vt:lpstr>Mangal</vt:lpstr>
      <vt:lpstr>Arial</vt:lpstr>
      <vt:lpstr>Office Theme</vt:lpstr>
      <vt:lpstr>REACTIVE SYSTEMS</vt:lpstr>
      <vt:lpstr>WHY</vt:lpstr>
      <vt:lpstr>PowerPoint Presentation</vt:lpstr>
      <vt:lpstr>PowerPoint Presentation</vt:lpstr>
      <vt:lpstr>“GOOD”</vt:lpstr>
      <vt:lpstr>REACTIVE  MANIFESTO</vt:lpstr>
      <vt:lpstr>REACTIVE SYSTEMS</vt:lpstr>
      <vt:lpstr>RESPONSIVE</vt:lpstr>
      <vt:lpstr>RESILIENT</vt:lpstr>
      <vt:lpstr>ELASTIC</vt:lpstr>
      <vt:lpstr>MESSAGE DRIVEN</vt:lpstr>
      <vt:lpstr>SYSTEMS</vt:lpstr>
      <vt:lpstr>PowerPoint Presentation</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Small Data</dc:title>
  <dc:creator>Neil</dc:creator>
  <cp:lastModifiedBy>Neil Dunlop</cp:lastModifiedBy>
  <cp:revision>174</cp:revision>
  <dcterms:created xsi:type="dcterms:W3CDTF">2015-06-27T12:52:29Z</dcterms:created>
  <dcterms:modified xsi:type="dcterms:W3CDTF">2017-05-19T11:16:40Z</dcterms:modified>
</cp:coreProperties>
</file>

<file path=docProps/thumbnail.jpeg>
</file>